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7">
  <p:sldMasterIdLst>
    <p:sldMasterId id="2147483648" r:id="rId4"/>
    <p:sldMasterId id="2147483685" r:id="rId5"/>
  </p:sldMasterIdLst>
  <p:notesMasterIdLst>
    <p:notesMasterId r:id="rId18"/>
  </p:notesMasterIdLst>
  <p:sldIdLst>
    <p:sldId id="276" r:id="rId6"/>
    <p:sldId id="2145707405" r:id="rId7"/>
    <p:sldId id="256" r:id="rId8"/>
    <p:sldId id="2145707373" r:id="rId9"/>
    <p:sldId id="2145707353" r:id="rId10"/>
    <p:sldId id="2145707317" r:id="rId11"/>
    <p:sldId id="2145707253" r:id="rId12"/>
    <p:sldId id="2145707354" r:id="rId13"/>
    <p:sldId id="2145707319" r:id="rId14"/>
    <p:sldId id="2145707355" r:id="rId15"/>
    <p:sldId id="2145707411" r:id="rId16"/>
    <p:sldId id="2145707199" r:id="rId17"/>
  </p:sldIdLst>
  <p:sldSz cx="12192000" cy="6858000"/>
  <p:notesSz cx="6858000" cy="9144000"/>
  <p:defaultTextStyle>
    <a:defPPr>
      <a:defRPr lang="en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BFD4F31-9AFE-AF64-E8B4-0DFF311568FB}" name="Jaanus Uiga" initials="JU" userId="S::Jaanus.Uiga@kliimaministeerium.ee::60d467fc-bb01-4b3b-ac50-7d393357a9be" providerId="AD"/>
  <p188:author id="{BAD92C57-C024-D868-1225-B766A0876EA3}" name="Karin Maria Lehtmets" initials="KL" userId="S::karin.lehtmets@kliimaministeerium.ee::b309ce49-a281-4070-95a7-bccabc6f9a0d" providerId="AD"/>
  <p188:author id="{5000F95E-2371-7132-DF16-1C99214583DB}" name="Rein Vaks" initials="RV" userId="S::rein.vaks@kliimaministeerium.ee::709f8e26-1c44-4beb-8a7e-dc489f60e67d" providerId="AD"/>
  <p188:author id="{4A06EE82-0575-22A1-5C3D-95A316F2D9D1}" name="Marion Leetmaa" initials="ML" userId="S::marion.leetmaa@kliimaministeerium.ee::40d35f3e-99a8-47db-b527-b9607b0b68a6" providerId="AD"/>
  <p188:author id="{F8553484-5CD0-14FE-B794-3876E5E01884}" name="Irje Möldre" initials="IM" userId="S::irje.moldre@kliimaministeerium.ee::c19d2da4-6190-4d0d-ab63-83dd5a7ab834" providerId="AD"/>
  <p188:author id="{8B90E9C3-165C-3443-84F1-6C98709D4D26}" name="Romario Siimer" initials="RS" userId="S::romario.siimer@kliimaministeerium.ee::99293ed3-2e8f-448e-9c78-3c6316701cf8" providerId="AD"/>
  <p188:author id="{68683BD5-24B6-5270-9A6C-1E7307AC7D96}" name="Einari Kisel" initials="EK" userId="S::einari.kisel@kliimaministeerium.ee::f5582a58-70b3-414d-882d-f80586a23129" providerId="AD"/>
  <p188:author id="{90CFD2F0-38E3-6B9C-F5D7-E077F98CAE5A}" name="Greteliis-Getter Korka" initials="GK" userId="S::greteliis-getter.korka@kliimaministeerium.ee::46ade114-f243-432c-84d1-37f002a56207" providerId="AD"/>
  <p188:author id="{A304B0FD-AD7B-F5A3-36BE-1C66390DA612}" name="Irje Möldre" initials="IM" userId="S::Irje.Moldre@kliimaministeerium.ee::c19d2da4-6190-4d0d-ab63-83dd5a7ab83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087"/>
    <a:srgbClr val="0B6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eskmine laad 2 – rõh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keskkonnaministeerium.sharepoint.com/sites/ENMAK/Shared%20Documents/General/Energiapiruka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t-E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CF5-4FB0-85F2-041B7A3FD88B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CF5-4FB0-85F2-041B7A3FD88B}"/>
              </c:ext>
            </c:extLst>
          </c:dPt>
          <c:dPt>
            <c:idx val="2"/>
            <c:bubble3D val="0"/>
            <c:spPr>
              <a:solidFill>
                <a:schemeClr val="tx2">
                  <a:lumMod val="90000"/>
                  <a:lumOff val="1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CF5-4FB0-85F2-041B7A3FD88B}"/>
              </c:ext>
            </c:extLst>
          </c:dPt>
          <c:dPt>
            <c:idx val="3"/>
            <c:bubble3D val="0"/>
            <c:spPr>
              <a:solidFill>
                <a:schemeClr val="tx1">
                  <a:lumMod val="7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0CF5-4FB0-85F2-041B7A3FD88B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0CF5-4FB0-85F2-041B7A3FD88B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0CF5-4FB0-85F2-041B7A3FD88B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0CF5-4FB0-85F2-041B7A3FD88B}"/>
              </c:ext>
            </c:extLst>
          </c:dPt>
          <c:dPt>
            <c:idx val="7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0CF5-4FB0-85F2-041B7A3FD88B}"/>
              </c:ext>
            </c:extLst>
          </c:dPt>
          <c:dLbls>
            <c:dLbl>
              <c:idx val="0"/>
              <c:layout>
                <c:manualLayout>
                  <c:x val="-7.5531187519766937E-2"/>
                  <c:y val="0.1550855745992697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bg1"/>
                      </a:solidFill>
                      <a:latin typeface="Roboto Condensed Light" panose="02000000000000000000" pitchFamily="2" charset="0"/>
                      <a:ea typeface="Roboto Condensed Light" panose="02000000000000000000" pitchFamily="2" charset="0"/>
                      <a:cs typeface="Roboto Condensed Light" panose="02000000000000000000" pitchFamily="2" charset="0"/>
                    </a:defRPr>
                  </a:pPr>
                  <a:endParaRPr lang="et-E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CF5-4FB0-85F2-041B7A3FD88B}"/>
                </c:ext>
              </c:extLst>
            </c:dLbl>
            <c:dLbl>
              <c:idx val="1"/>
              <c:layout>
                <c:manualLayout>
                  <c:x val="-0.1079016964568099"/>
                  <c:y val="6.579388013302353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bg1"/>
                      </a:solidFill>
                      <a:latin typeface="Roboto Condensed Light" panose="02000000000000000000" pitchFamily="2" charset="0"/>
                      <a:ea typeface="Roboto Condensed Light" panose="02000000000000000000" pitchFamily="2" charset="0"/>
                      <a:cs typeface="Roboto Condensed Light" panose="02000000000000000000" pitchFamily="2" charset="0"/>
                    </a:defRPr>
                  </a:pPr>
                  <a:endParaRPr lang="et-E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CF5-4FB0-85F2-041B7A3FD88B}"/>
                </c:ext>
              </c:extLst>
            </c:dLbl>
            <c:dLbl>
              <c:idx val="2"/>
              <c:layout>
                <c:manualLayout>
                  <c:x val="-0.12138940851391124"/>
                  <c:y val="-1.409868859993361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bg1"/>
                      </a:solidFill>
                      <a:latin typeface="Roboto Condensed Light" panose="02000000000000000000" pitchFamily="2" charset="0"/>
                      <a:ea typeface="Roboto Condensed Light" panose="02000000000000000000" pitchFamily="2" charset="0"/>
                      <a:cs typeface="Roboto Condensed Light" panose="02000000000000000000" pitchFamily="2" charset="0"/>
                    </a:defRPr>
                  </a:pPr>
                  <a:endParaRPr lang="et-E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CF5-4FB0-85F2-041B7A3FD88B}"/>
                </c:ext>
              </c:extLst>
            </c:dLbl>
            <c:dLbl>
              <c:idx val="3"/>
              <c:layout>
                <c:manualLayout>
                  <c:x val="-0.12303284749461942"/>
                  <c:y val="-0.187982514665781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bg1"/>
                      </a:solidFill>
                      <a:latin typeface="Roboto Condensed Light" panose="02000000000000000000" pitchFamily="2" charset="0"/>
                      <a:ea typeface="Roboto Condensed Light" panose="02000000000000000000" pitchFamily="2" charset="0"/>
                      <a:cs typeface="Roboto Condensed Light" panose="02000000000000000000" pitchFamily="2" charset="0"/>
                    </a:defRPr>
                  </a:pPr>
                  <a:endParaRPr lang="et-E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867113668114479"/>
                      <c:h val="0.224382345043614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0CF5-4FB0-85F2-041B7A3FD88B}"/>
                </c:ext>
              </c:extLst>
            </c:dLbl>
            <c:dLbl>
              <c:idx val="4"/>
              <c:layout>
                <c:manualLayout>
                  <c:x val="5.5555555555555297E-3"/>
                  <c:y val="7.870370370370370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tx2"/>
                      </a:solidFill>
                      <a:latin typeface="Roboto Condensed Light" panose="02000000000000000000" pitchFamily="2" charset="0"/>
                      <a:ea typeface="Roboto Condensed Light" panose="02000000000000000000" pitchFamily="2" charset="0"/>
                      <a:cs typeface="Roboto Condensed Light" panose="02000000000000000000" pitchFamily="2" charset="0"/>
                    </a:defRPr>
                  </a:pPr>
                  <a:endParaRPr lang="et-E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CF5-4FB0-85F2-041B7A3FD88B}"/>
                </c:ext>
              </c:extLst>
            </c:dLbl>
            <c:dLbl>
              <c:idx val="5"/>
              <c:layout>
                <c:manualLayout>
                  <c:x val="-2.9672966525622749E-2"/>
                  <c:y val="-5.639475439973445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tx2"/>
                      </a:solidFill>
                      <a:latin typeface="Roboto Condensed Light" panose="02000000000000000000" pitchFamily="2" charset="0"/>
                      <a:ea typeface="Roboto Condensed Light" panose="02000000000000000000" pitchFamily="2" charset="0"/>
                      <a:cs typeface="Roboto Condensed Light" panose="02000000000000000000" pitchFamily="2" charset="0"/>
                    </a:defRPr>
                  </a:pPr>
                  <a:endParaRPr lang="et-E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CF5-4FB0-85F2-041B7A3FD88B}"/>
                </c:ext>
              </c:extLst>
            </c:dLbl>
            <c:dLbl>
              <c:idx val="6"/>
              <c:layout>
                <c:manualLayout>
                  <c:x val="0.16724762950805541"/>
                  <c:y val="5.639475439973450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bg1"/>
                      </a:solidFill>
                      <a:latin typeface="Roboto Condensed Light" panose="02000000000000000000" pitchFamily="2" charset="0"/>
                      <a:ea typeface="Roboto Condensed Light" panose="02000000000000000000" pitchFamily="2" charset="0"/>
                      <a:cs typeface="Roboto Condensed Light" panose="02000000000000000000" pitchFamily="2" charset="0"/>
                    </a:defRPr>
                  </a:pPr>
                  <a:endParaRPr lang="et-E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CF5-4FB0-85F2-041B7A3FD88B}"/>
                </c:ext>
              </c:extLst>
            </c:dLbl>
            <c:dLbl>
              <c:idx val="7"/>
              <c:layout>
                <c:manualLayout>
                  <c:x val="-0.11685770356061344"/>
                  <c:y val="7.112858114155204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tx2"/>
                      </a:solidFill>
                      <a:latin typeface="Roboto Condensed Light" panose="02000000000000000000" pitchFamily="2" charset="0"/>
                      <a:ea typeface="Roboto Condensed Light" panose="02000000000000000000" pitchFamily="2" charset="0"/>
                      <a:cs typeface="Roboto Condensed Light" panose="02000000000000000000" pitchFamily="2" charset="0"/>
                    </a:defRPr>
                  </a:pPr>
                  <a:endParaRPr lang="et-E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62779300721277431"/>
                      <c:h val="0.1663645161615516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0CF5-4FB0-85F2-041B7A3FD8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spc="0" baseline="0">
                    <a:solidFill>
                      <a:schemeClr val="tx2"/>
                    </a:solidFill>
                    <a:latin typeface="Roboto Condensed Light" panose="02000000000000000000" pitchFamily="2" charset="0"/>
                    <a:ea typeface="Roboto Condensed Light" panose="02000000000000000000" pitchFamily="2" charset="0"/>
                    <a:cs typeface="Roboto Condensed Light" panose="02000000000000000000" pitchFamily="2" charset="0"/>
                  </a:defRPr>
                </a:pPr>
                <a:endParaRPr lang="et-EE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'Pirukas ENERG WEM apr 2025'!$L$26:$L$33</c:f>
              <c:strCache>
                <c:ptCount val="8"/>
                <c:pt idx="0">
                  <c:v>Põlevkivi</c:v>
                </c:pt>
                <c:pt idx="1">
                  <c:v>Uttegaas</c:v>
                </c:pt>
                <c:pt idx="2">
                  <c:v>Maagaas</c:v>
                </c:pt>
                <c:pt idx="3">
                  <c:v>Fossiilsed transpordikütused</c:v>
                </c:pt>
                <c:pt idx="4">
                  <c:v>Tuuleenergia</c:v>
                </c:pt>
                <c:pt idx="5">
                  <c:v>Päikeseenergia</c:v>
                </c:pt>
                <c:pt idx="6">
                  <c:v>Biomass </c:v>
                </c:pt>
                <c:pt idx="7">
                  <c:v>Alternatiivkütused  transpordis</c:v>
                </c:pt>
              </c:strCache>
            </c:strRef>
          </c:cat>
          <c:val>
            <c:numRef>
              <c:f>'Pirukas ENERG WEM apr 2025'!$M$26:$M$33</c:f>
              <c:numCache>
                <c:formatCode>_-* #\ ##0_-;\-* #\ ##0_-;_-* "-"??_-;_-@_-</c:formatCode>
                <c:ptCount val="8"/>
                <c:pt idx="0">
                  <c:v>5645.5635153121384</c:v>
                </c:pt>
                <c:pt idx="1">
                  <c:v>3439</c:v>
                </c:pt>
                <c:pt idx="2">
                  <c:v>2846</c:v>
                </c:pt>
                <c:pt idx="3">
                  <c:v>10130</c:v>
                </c:pt>
                <c:pt idx="4">
                  <c:v>684</c:v>
                </c:pt>
                <c:pt idx="5">
                  <c:v>693</c:v>
                </c:pt>
                <c:pt idx="6">
                  <c:v>14329</c:v>
                </c:pt>
                <c:pt idx="7">
                  <c:v>508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CF5-4FB0-85F2-041B7A3FD88B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 Condensed Light" panose="02000000000000000000" pitchFamily="2" charset="0"/>
          <a:ea typeface="Roboto Condensed Light" panose="02000000000000000000" pitchFamily="2" charset="0"/>
          <a:cs typeface="Roboto Condensed Light" panose="02000000000000000000" pitchFamily="2" charset="0"/>
        </a:defRPr>
      </a:pPr>
      <a:endParaRPr lang="et-E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1771D-E348-7141-8B1A-9171D9F4BB90}" type="datetimeFigureOut">
              <a:rPr lang="en-EE" smtClean="0"/>
              <a:t>12/07/2025</a:t>
            </a:fld>
            <a:endParaRPr lang="en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513F01-B7ED-9846-87BF-55FB679648E7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2566847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kliimaministeerium.ee/sites/default/files/documents/2025-11/ENMAK%202035%20eeln%C3%B5u.pdf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>
                <a:cs typeface="Calibri"/>
              </a:rPr>
              <a:t>Säästva arengu järjestuses oleme langenud 10-kohalt 17. kohale</a:t>
            </a:r>
          </a:p>
          <a:p>
            <a:endParaRPr lang="et-EE">
              <a:cs typeface="Calibri"/>
            </a:endParaRPr>
          </a:p>
          <a:p>
            <a:r>
              <a:rPr lang="en-US">
                <a:cs typeface="Calibri"/>
              </a:rPr>
              <a:t>WEC</a:t>
            </a:r>
            <a:r>
              <a:rPr lang="et-EE">
                <a:cs typeface="Calibri"/>
              </a:rPr>
              <a:t> energiajätkusuutlikkuse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indeksi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järjestuses</a:t>
            </a:r>
            <a:r>
              <a:rPr lang="et-EE">
                <a:cs typeface="Calibri"/>
              </a:rPr>
              <a:t> on</a:t>
            </a:r>
            <a:r>
              <a:rPr lang="en-US">
                <a:cs typeface="Calibri"/>
              </a:rPr>
              <a:t> </a:t>
            </a:r>
            <a:r>
              <a:rPr lang="et-EE">
                <a:cs typeface="Calibri"/>
              </a:rPr>
              <a:t>meist tagapool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teised</a:t>
            </a:r>
            <a:r>
              <a:rPr lang="en-US">
                <a:cs typeface="Calibri"/>
              </a:rPr>
              <a:t> Balti </a:t>
            </a:r>
            <a:r>
              <a:rPr lang="en-US" err="1">
                <a:cs typeface="Calibri"/>
              </a:rPr>
              <a:t>riigid</a:t>
            </a:r>
            <a:r>
              <a:rPr lang="et-EE">
                <a:cs typeface="Calibri"/>
              </a:rPr>
              <a:t>, 2013 oli Eesti kohal 68.</a:t>
            </a: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D4E8CD-F405-417D-B217-64686501CF1E}" type="slidenum">
              <a:rPr lang="et-EE" smtClean="0"/>
              <a:t>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307541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  <a:p>
            <a:r>
              <a:rPr lang="et-EE" b="1"/>
              <a:t>AKUD:</a:t>
            </a:r>
          </a:p>
          <a:p>
            <a:r>
              <a:rPr lang="pl-PL" b="1"/>
              <a:t>2026: 150 MW</a:t>
            </a:r>
          </a:p>
          <a:p>
            <a:r>
              <a:rPr lang="pl-PL"/>
              <a:t>2027: 350 MW</a:t>
            </a:r>
          </a:p>
          <a:p>
            <a:r>
              <a:rPr lang="pl-PL"/>
              <a:t>2028: 500 MW</a:t>
            </a:r>
            <a:endParaRPr lang="et-EE"/>
          </a:p>
          <a:p>
            <a:endParaRPr lang="et-EE"/>
          </a:p>
          <a:p>
            <a:r>
              <a:rPr lang="et-EE" b="1"/>
              <a:t>TUULIKUD</a:t>
            </a:r>
            <a:r>
              <a:rPr lang="et-EE"/>
              <a:t>: perspektiivsed planeeringud c 2900 MW, kokku 418 tuulikuid planeeringutes, </a:t>
            </a:r>
            <a:r>
              <a:rPr lang="et-EE" b="1"/>
              <a:t>ettevaatlikult optimistlik on 1200 MW ehk 3,1 TWh </a:t>
            </a:r>
            <a:r>
              <a:rPr lang="et-EE"/>
              <a:t>tuuleparkidest, plaanis on tuulepargid 6 </a:t>
            </a:r>
            <a:r>
              <a:rPr lang="et-EE" err="1"/>
              <a:t>KOV-s</a:t>
            </a:r>
            <a:r>
              <a:rPr lang="et-EE"/>
              <a:t>: Alutaguse, Lääne</a:t>
            </a:r>
            <a:r>
              <a:rPr lang="et-EE" b="1"/>
              <a:t>, </a:t>
            </a:r>
            <a:r>
              <a:rPr lang="et-EE"/>
              <a:t>ranna, Lüganuse, Põhja-Pärnumaa, Valga vald ja Väike-Maarja. Selgumas 6 </a:t>
            </a:r>
            <a:r>
              <a:rPr lang="et-EE" err="1"/>
              <a:t>KOVi</a:t>
            </a:r>
            <a:r>
              <a:rPr lang="et-EE"/>
              <a:t> ehk 1100 MW. </a:t>
            </a:r>
            <a:r>
              <a:rPr lang="et-EE" b="1"/>
              <a:t>Pärast KOV valimisi 586 MW vähem ehk loobunud on 4 KOV Haljala, Kadrina, Viljandi ja Vinni.</a:t>
            </a:r>
            <a:endParaRPr lang="et-EE"/>
          </a:p>
          <a:p>
            <a:endParaRPr lang="et-E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2024: elektri tarbimine 8,26 TWh, elektrienergia toodang 5,36 TWh (sh 4 TWh ehk ¾ taastuvad, sh 1/3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biomass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1/3 tuul ja 1/3 päike), ülejäänud 3 TWh elektri import (1/3 tarbimisest), võrgus elektri import 5,5 TWh ja elektri eksport 2,6 TWh.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t-E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Elektri lõpphind: Eesti kodutarbija maksis 2024 vähem, kui Soome kodutarbija, kelle elektrihinna arvelt kaetakse Soomes tööstuse elektrihind. Meil TT diferentseerimine. Soome ja Rootsi hind toodud elektrihinda puudutava slaidi märkustes.</a:t>
            </a:r>
          </a:p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513F01-B7ED-9846-87BF-55FB679648E7}" type="slidenum">
              <a:rPr lang="en-EE" smtClean="0"/>
              <a:t>3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4212159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/>
              <a:t>Eesmärgid on kavandatud lähtudes WEC, World Energy </a:t>
            </a:r>
            <a:r>
              <a:rPr lang="et-EE" err="1"/>
              <a:t>Council</a:t>
            </a:r>
            <a:r>
              <a:rPr lang="et-EE"/>
              <a:t>, energiajätkusuutlikkuse </a:t>
            </a:r>
            <a:r>
              <a:rPr lang="et-EE" err="1"/>
              <a:t>Trilemma</a:t>
            </a:r>
            <a:r>
              <a:rPr lang="et-EE"/>
              <a:t> ehk kolmikvaatest: energiajulgeolek, kättesaadav ja taskukohane energia, keskkonnasääst.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513F01-B7ED-9846-87BF-55FB679648E7}" type="slidenum">
              <a:rPr lang="en-EE" smtClean="0"/>
              <a:t>4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2392775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Elektrivõrgu riketest põhjustatud katkestuste keskmine kogukestus min</a:t>
            </a:r>
          </a:p>
          <a:p>
            <a:r>
              <a:rPr lang="et-EE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tarbimiskoha kohta aastas</a:t>
            </a:r>
            <a:r>
              <a:rPr lang="et-EE" sz="1200" b="0" i="0" u="none" strike="noStrik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t-EE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(SAIDI) 5 aasta keskmisena</a:t>
            </a:r>
            <a:r>
              <a:rPr lang="et-EE" sz="1200" b="1" i="0" u="none" strike="noStrik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2020-2024: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218</a:t>
            </a:r>
            <a:b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t-E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Importgaasist sõltuvus - toetame biogaaside tootmist, seni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biometaani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meetmed transporditurule, uue gaasielektrijaama rajamisel kasutatakse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biometaani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turupõhiselt.</a:t>
            </a:r>
            <a:b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Palju maksaks uus Auvere võrreldes gaasielektrijaamade maksumusega: uus Auvere 1 mld eurot, 300 MW </a:t>
            </a:r>
            <a:r>
              <a:rPr lang="et-E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gaasijaama</a:t>
            </a: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300 mln eurot</a:t>
            </a:r>
          </a:p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513F01-B7ED-9846-87BF-55FB679648E7}" type="slidenum">
              <a:rPr lang="en-EE" smtClean="0"/>
              <a:t>5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7017207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44D35-7396-C13A-BEFF-9E163DD3C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B6C804-F4B9-B88A-9FAD-A45F13D387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8F1F09-D2C0-87F3-F126-99B8746682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FEB895-A6C0-7EE1-0CF3-B9AFC199D8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80723-542E-CF4D-B2B9-9FF624EB9158}" type="slidenum">
              <a:rPr lang="en-EE" smtClean="0"/>
              <a:t>6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3530547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/>
              <a:t>2030 vaates lisaks 3000MW ja 2035 vaates 4100MW lisanduvat taastuvelektri võimsust vähempakkumistega.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513F01-B7ED-9846-87BF-55FB679648E7}" type="slidenum">
              <a:rPr lang="en-EE" smtClean="0"/>
              <a:t>7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13949335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Taskukohane hind = taskukohane hind kodutarbijatele ja konkurentsivõimeline hind äritarbijatele.</a:t>
            </a:r>
            <a:b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2025. a alguses 47% fikseeritud elektrihinnaga paketid tarbimismahust ehk hinnakõikumine ei avalda mõju pooltele tarbijatele. </a:t>
            </a:r>
            <a:r>
              <a:rPr lang="et-EE"/>
              <a:t>85-86% </a:t>
            </a:r>
            <a:r>
              <a:rPr lang="et-EE" err="1"/>
              <a:t>üldteenuse</a:t>
            </a:r>
            <a:r>
              <a:rPr lang="et-EE"/>
              <a:t>, fikseeritud ja börsihinnaga pakettidest on eratarbijatel, ülejäänud 14-15% äritarbijate paketid.</a:t>
            </a:r>
            <a:endParaRPr lang="et-E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513F01-B7ED-9846-87BF-55FB679648E7}" type="slidenum">
              <a:rPr lang="en-EE" smtClean="0"/>
              <a:t>8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18373047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fi-FI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tarbijagrupis </a:t>
            </a:r>
            <a:r>
              <a:rPr lang="fi-FI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-st</a:t>
            </a:r>
            <a:r>
              <a:rPr lang="fi-FI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</a:t>
            </a:r>
            <a:r>
              <a:rPr lang="fi-FI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sihttase</a:t>
            </a:r>
            <a:r>
              <a:rPr lang="fi-FI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täidetud</a:t>
            </a:r>
            <a:r>
              <a:rPr lang="fi-FI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2024</a:t>
            </a:r>
            <a:r>
              <a:rPr lang="fi-FI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br>
              <a:rPr lang="fi-FI" sz="1200" b="1" kern="1200">
                <a:effectLst/>
                <a:cs typeface="+mn-lt"/>
              </a:rPr>
            </a:br>
            <a:br>
              <a:rPr lang="fi-FI" sz="1200" kern="1200">
                <a:effectLst/>
                <a:cs typeface="+mn-lt"/>
              </a:rPr>
            </a:br>
            <a:r>
              <a:rPr lang="fi-FI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Soome</a:t>
            </a:r>
            <a:r>
              <a:rPr lang="fi-FI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</a:t>
            </a:r>
            <a:r>
              <a:rPr lang="fi-FI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Rootsiga</a:t>
            </a:r>
            <a:r>
              <a:rPr lang="fi-FI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1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hinnavõrdlus</a:t>
            </a:r>
            <a:r>
              <a:rPr lang="fi-FI" b="1"/>
              <a:t>:</a:t>
            </a:r>
            <a:r>
              <a:rPr lang="et-E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t-EE" sz="1200" b="1" kern="1200">
              <a:solidFill>
                <a:srgbClr val="FF0000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defRPr/>
            </a:pPr>
            <a:r>
              <a:rPr lang="et-EE" b="1">
                <a:ea typeface="Calibri"/>
                <a:cs typeface="Calibri"/>
              </a:rPr>
              <a:t>Kodutarbijad</a:t>
            </a:r>
            <a:r>
              <a:rPr lang="et-EE">
                <a:ea typeface="Calibri"/>
                <a:cs typeface="Calibri"/>
              </a:rPr>
              <a:t> Eestis 22.14 senti/kWh, Soomes 27.29, Rootsis 23.51</a:t>
            </a:r>
            <a:endParaRPr lang="et-EE" sz="1200" kern="120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  <a:p>
            <a:r>
              <a:rPr lang="et-EE" b="1">
                <a:ea typeface="Calibri"/>
                <a:cs typeface="Calibri"/>
              </a:rPr>
              <a:t>Väike äritarbijad </a:t>
            </a:r>
            <a:r>
              <a:rPr lang="et-EE">
                <a:ea typeface="Calibri"/>
                <a:cs typeface="Calibri"/>
              </a:rPr>
              <a:t>(aastane tarbimine alla 20MWh - võrreldav kodutarbijatega) (ilma km-ta): Eesti 27.99senti/kWh, Soome 16,10, Rootsi 22.13</a:t>
            </a:r>
          </a:p>
          <a:p>
            <a:r>
              <a:rPr lang="et-EE" b="1">
                <a:ea typeface="Calibri"/>
                <a:cs typeface="Calibri"/>
              </a:rPr>
              <a:t>Suured äritarbijad </a:t>
            </a:r>
            <a:r>
              <a:rPr lang="et-EE">
                <a:ea typeface="Calibri"/>
                <a:cs typeface="Calibri"/>
              </a:rPr>
              <a:t>(aastane tarbimine 70-150 </a:t>
            </a:r>
            <a:r>
              <a:rPr lang="et-EE" err="1">
                <a:ea typeface="Calibri"/>
                <a:cs typeface="Calibri"/>
              </a:rPr>
              <a:t>GWh</a:t>
            </a:r>
            <a:r>
              <a:rPr lang="et-EE">
                <a:ea typeface="Calibri"/>
                <a:cs typeface="Calibri"/>
              </a:rPr>
              <a:t>)(ilma km-ta): 17.02senti/kWh, Soomes 7.56, Rootsis 7.87</a:t>
            </a:r>
          </a:p>
          <a:p>
            <a:endParaRPr lang="et-EE"/>
          </a:p>
          <a:p>
            <a:r>
              <a:rPr lang="et-EE"/>
              <a:t>Eelnõu lisas 5 on kodu- ja mittekodutarbijate elektrihinna võrdlustabelid toodud.</a:t>
            </a:r>
          </a:p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513F01-B7ED-9846-87BF-55FB679648E7}" type="slidenum">
              <a:rPr lang="en-EE" smtClean="0"/>
              <a:t>9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39182700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/>
              <a:t>ENMAK 2035 eelnõus: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Puhta energia toodangu suhe elektritarbimisse aastaks 2030 taastuvelekter 100%, aastaks 2035 &gt;80% puhas elekter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Taastuvgaasi osakaal gaasitarbimises aastaks 2035 on indikatiivselt 33% (1 TWh)</a:t>
            </a:r>
          </a:p>
          <a:p>
            <a:r>
              <a:rPr lang="et-EE"/>
              <a:t>Lk 12 </a:t>
            </a:r>
            <a:r>
              <a:rPr lang="et-EE">
                <a:hlinkClick r:id="rId3"/>
              </a:rPr>
              <a:t>ENMAK 2035 kujundus</a:t>
            </a:r>
            <a:endParaRPr lang="et-EE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1200" b="1" i="1">
                <a:latin typeface="Roboto Light"/>
                <a:ea typeface="Roboto Light"/>
                <a:cs typeface="Roboto Light"/>
              </a:rPr>
              <a:t>Kavandatud tegevused: </a:t>
            </a:r>
            <a:r>
              <a:rPr lang="et-EE" sz="1200" i="1">
                <a:latin typeface="Roboto Light"/>
                <a:ea typeface="Roboto Light"/>
                <a:cs typeface="Roboto Light"/>
              </a:rPr>
              <a:t>kütusevabade energiaallikate osakaalu suurendamine, investeerimisriskide maandamine, taastuvgaaside soodustamine, soojusmajanduses fossiilkütuste asendamine.</a:t>
            </a:r>
            <a:endParaRPr lang="et-EE" i="1"/>
          </a:p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513F01-B7ED-9846-87BF-55FB679648E7}" type="slidenum">
              <a:rPr lang="en-EE" smtClean="0"/>
              <a:t>10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2787504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C09D9FC-74D5-CC54-0BB9-F12C69A180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4903427"/>
            <a:ext cx="11425237" cy="1090324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26A37F-07AE-46BB-5CDD-EF125B55B8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 hasCustomPrompt="1"/>
          </p:nvPr>
        </p:nvSpPr>
        <p:spPr>
          <a:xfrm>
            <a:off x="1" y="1382751"/>
            <a:ext cx="12192000" cy="327845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 sz="12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Image Placeholder</a:t>
            </a:r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6B18D2-B1DC-3C40-88B1-3FFDBF5A50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80BACE-E02B-3F19-D0C0-55FAFEA5E285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7F7AA85-77AB-B7BB-389F-6374DE3838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4381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308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42806578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õhi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1431B-E6BF-5D65-4B97-108FE1479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1123121"/>
            <a:ext cx="10587037" cy="1133062"/>
          </a:xfrm>
        </p:spPr>
        <p:txBody>
          <a:bodyPr/>
          <a:lstStyle/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FB8B3-1C22-381D-E53A-DDC6164C2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763" y="2355574"/>
            <a:ext cx="10587037" cy="38213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A8F29C10-6243-4F4E-7DE9-E879214E5F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98A138-76F5-9165-BA96-A38E446AC882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3641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õhi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FB11952B-3F02-838E-6D1D-38CBD9248D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251881" y="1075038"/>
            <a:ext cx="4447489" cy="179502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EE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0B7B218-0E74-23C2-E7C2-46E4C9269A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6763" y="3081403"/>
            <a:ext cx="10587037" cy="30636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9E46283D-811B-838D-B5E9-D933237F82B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06310" y="1075036"/>
            <a:ext cx="4447490" cy="1795021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EE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A703F8FE-4A80-DB97-5B87-A32531CAC1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A0718C4-CBE6-243F-921D-0F0AD6B4D3F2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643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õhi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FB11952B-3F02-838E-6D1D-38CBD9248D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6763" y="4122737"/>
            <a:ext cx="7341979" cy="200818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EE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5645507-6BFC-03DC-1CE5-5576947BA2F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58211" y="674556"/>
            <a:ext cx="2795589" cy="545636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EE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0B7B218-0E74-23C2-E7C2-46E4C9269A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6763" y="1246909"/>
            <a:ext cx="7341979" cy="26504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D04C673-49EE-D33D-804B-C6B28416B2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C491EDD-7DF7-24FD-123B-ED73360D5BB4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65891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õhi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575A8-8DF8-6F82-B3B4-771B17C9A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1269299"/>
            <a:ext cx="4005262" cy="108838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C20FC-5970-3EF4-9877-F38F1275E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29144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901726-052A-8A44-5F06-2CD4947E26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6764" y="2539682"/>
            <a:ext cx="4005262" cy="373917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1FCDB37C-70AD-182C-A5E0-299E25A4A1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4700C8C-78FB-F2A4-BA0B-69CF454827DA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709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õhi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575A8-8DF8-6F82-B3B4-771B17C9A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1269299"/>
            <a:ext cx="4005262" cy="108838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901726-052A-8A44-5F06-2CD4947E26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6764" y="2539682"/>
            <a:ext cx="4005262" cy="373917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4552B5B3-D8C4-718B-F544-3876520D62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511519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EE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31313E88-EFE1-EA88-0155-5C57D3DF92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9C939E-283C-3FBE-0185-D765054B14F4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26208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õhi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977DB-1347-338E-90C0-C2E086180F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1236785"/>
            <a:ext cx="10587037" cy="1133062"/>
          </a:xfrm>
        </p:spPr>
        <p:txBody>
          <a:bodyPr/>
          <a:lstStyle/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4B65D-0B95-3223-8E56-15654B3208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6763" y="2549236"/>
            <a:ext cx="10587037" cy="36277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DFD8FCCA-79AA-0077-4FCF-85E28D2197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6E75D7B-715A-D10F-42F1-016D08E8A457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9360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õhi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DE4B78-732F-BC6E-6F17-AFE4BDE66C78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8724900" y="1168399"/>
            <a:ext cx="2628900" cy="5008564"/>
          </a:xfrm>
        </p:spPr>
        <p:txBody>
          <a:bodyPr vert="eaVert"/>
          <a:lstStyle/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3833EE-FC3B-5DB3-0648-D391B1859A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6763" y="1168399"/>
            <a:ext cx="7805737" cy="5008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F6ACE98F-9F1B-84DA-46C0-17A6328628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A0283C0-D351-AE1D-BC7A-5D67C9E89989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84776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4302FAB-7EB8-0B94-5362-42B3858A45E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6296" y="1240673"/>
            <a:ext cx="4739957" cy="4634814"/>
          </a:xfrm>
          <a:custGeom>
            <a:avLst/>
            <a:gdLst>
              <a:gd name="connsiteX0" fmla="*/ 2563318 w 5126636"/>
              <a:gd name="connsiteY0" fmla="*/ 0 h 5126636"/>
              <a:gd name="connsiteX1" fmla="*/ 5126636 w 5126636"/>
              <a:gd name="connsiteY1" fmla="*/ 2563318 h 5126636"/>
              <a:gd name="connsiteX2" fmla="*/ 2563318 w 5126636"/>
              <a:gd name="connsiteY2" fmla="*/ 5126636 h 5126636"/>
              <a:gd name="connsiteX3" fmla="*/ 0 w 5126636"/>
              <a:gd name="connsiteY3" fmla="*/ 2563318 h 5126636"/>
              <a:gd name="connsiteX4" fmla="*/ 2563318 w 5126636"/>
              <a:gd name="connsiteY4" fmla="*/ 0 h 5126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26636" h="5126636">
                <a:moveTo>
                  <a:pt x="2563318" y="0"/>
                </a:moveTo>
                <a:cubicBezTo>
                  <a:pt x="3978999" y="0"/>
                  <a:pt x="5126636" y="1147637"/>
                  <a:pt x="5126636" y="2563318"/>
                </a:cubicBezTo>
                <a:cubicBezTo>
                  <a:pt x="5126636" y="3978999"/>
                  <a:pt x="3978999" y="5126636"/>
                  <a:pt x="2563318" y="5126636"/>
                </a:cubicBezTo>
                <a:cubicBezTo>
                  <a:pt x="1147637" y="5126636"/>
                  <a:pt x="0" y="3978999"/>
                  <a:pt x="0" y="2563318"/>
                </a:cubicBezTo>
                <a:cubicBezTo>
                  <a:pt x="0" y="1147637"/>
                  <a:pt x="1147637" y="0"/>
                  <a:pt x="2563318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EE"/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BFD6A665-1E62-E177-472C-A250662E0D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BEB034B3-7A20-E0DE-5926-289E3945D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99CC65B-FDF6-38BB-53FC-3FCAFF433F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6F197F-08D2-D55C-93B9-8141B19EC44D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0996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23943C27-9858-F51B-FDFA-C9C8E119D8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9784" y="1268413"/>
            <a:ext cx="4739957" cy="463481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AC238332-C4BB-3379-7A4D-66B1077CA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3154960-CB0C-EF6E-288D-934CAC160193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00882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a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8B102D3-AFC8-6971-D982-8AC512D8EDD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6296" y="1256057"/>
            <a:ext cx="4739957" cy="4634814"/>
          </a:xfrm>
          <a:custGeom>
            <a:avLst/>
            <a:gdLst>
              <a:gd name="connsiteX0" fmla="*/ 2381219 w 4372592"/>
              <a:gd name="connsiteY0" fmla="*/ 0 h 3613973"/>
              <a:gd name="connsiteX1" fmla="*/ 4372592 w 4372592"/>
              <a:gd name="connsiteY1" fmla="*/ 0 h 3613973"/>
              <a:gd name="connsiteX2" fmla="*/ 4372592 w 4372592"/>
              <a:gd name="connsiteY2" fmla="*/ 1222218 h 3613973"/>
              <a:gd name="connsiteX3" fmla="*/ 4130257 w 4372592"/>
              <a:gd name="connsiteY3" fmla="*/ 2460240 h 3613973"/>
              <a:gd name="connsiteX4" fmla="*/ 3276811 w 4372592"/>
              <a:gd name="connsiteY4" fmla="*/ 3613973 h 3613973"/>
              <a:gd name="connsiteX5" fmla="*/ 2570874 w 4372592"/>
              <a:gd name="connsiteY5" fmla="*/ 3045010 h 3613973"/>
              <a:gd name="connsiteX6" fmla="*/ 3155643 w 4372592"/>
              <a:gd name="connsiteY6" fmla="*/ 2270586 h 3613973"/>
              <a:gd name="connsiteX7" fmla="*/ 3268004 w 4372592"/>
              <a:gd name="connsiteY7" fmla="*/ 1989809 h 3613973"/>
              <a:gd name="connsiteX8" fmla="*/ 3276017 w 4372592"/>
              <a:gd name="connsiteY8" fmla="*/ 1959763 h 3613973"/>
              <a:gd name="connsiteX9" fmla="*/ 2381219 w 4372592"/>
              <a:gd name="connsiteY9" fmla="*/ 1959763 h 3613973"/>
              <a:gd name="connsiteX10" fmla="*/ 0 w 4372592"/>
              <a:gd name="connsiteY10" fmla="*/ 0 h 3613973"/>
              <a:gd name="connsiteX11" fmla="*/ 1991374 w 4372592"/>
              <a:gd name="connsiteY11" fmla="*/ 0 h 3613973"/>
              <a:gd name="connsiteX12" fmla="*/ 1991374 w 4372592"/>
              <a:gd name="connsiteY12" fmla="*/ 1222218 h 3613973"/>
              <a:gd name="connsiteX13" fmla="*/ 1749037 w 4372592"/>
              <a:gd name="connsiteY13" fmla="*/ 2460240 h 3613973"/>
              <a:gd name="connsiteX14" fmla="*/ 895591 w 4372592"/>
              <a:gd name="connsiteY14" fmla="*/ 3613973 h 3613973"/>
              <a:gd name="connsiteX15" fmla="*/ 189655 w 4372592"/>
              <a:gd name="connsiteY15" fmla="*/ 3045010 h 3613973"/>
              <a:gd name="connsiteX16" fmla="*/ 774424 w 4372592"/>
              <a:gd name="connsiteY16" fmla="*/ 2270586 h 3613973"/>
              <a:gd name="connsiteX17" fmla="*/ 886784 w 4372592"/>
              <a:gd name="connsiteY17" fmla="*/ 1989809 h 3613973"/>
              <a:gd name="connsiteX18" fmla="*/ 894798 w 4372592"/>
              <a:gd name="connsiteY18" fmla="*/ 1959763 h 3613973"/>
              <a:gd name="connsiteX19" fmla="*/ 0 w 4372592"/>
              <a:gd name="connsiteY19" fmla="*/ 1959763 h 3613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72592" h="3613973">
                <a:moveTo>
                  <a:pt x="2381219" y="0"/>
                </a:moveTo>
                <a:lnTo>
                  <a:pt x="4372592" y="0"/>
                </a:lnTo>
                <a:lnTo>
                  <a:pt x="4372592" y="1222218"/>
                </a:lnTo>
                <a:cubicBezTo>
                  <a:pt x="4372592" y="1678794"/>
                  <a:pt x="4291813" y="2091468"/>
                  <a:pt x="4130257" y="2460240"/>
                </a:cubicBezTo>
                <a:cubicBezTo>
                  <a:pt x="3968699" y="2829014"/>
                  <a:pt x="3684216" y="3213591"/>
                  <a:pt x="3276811" y="3613973"/>
                </a:cubicBezTo>
                <a:lnTo>
                  <a:pt x="2570874" y="3045010"/>
                </a:lnTo>
                <a:cubicBezTo>
                  <a:pt x="2837795" y="2771063"/>
                  <a:pt x="3032717" y="2512923"/>
                  <a:pt x="3155643" y="2270586"/>
                </a:cubicBezTo>
                <a:cubicBezTo>
                  <a:pt x="3201740" y="2179709"/>
                  <a:pt x="3239192" y="2086118"/>
                  <a:pt x="3268004" y="1989809"/>
                </a:cubicBezTo>
                <a:lnTo>
                  <a:pt x="3276017" y="1959763"/>
                </a:lnTo>
                <a:lnTo>
                  <a:pt x="2381219" y="1959763"/>
                </a:lnTo>
                <a:close/>
                <a:moveTo>
                  <a:pt x="0" y="0"/>
                </a:moveTo>
                <a:lnTo>
                  <a:pt x="1991374" y="0"/>
                </a:lnTo>
                <a:lnTo>
                  <a:pt x="1991374" y="1222218"/>
                </a:lnTo>
                <a:cubicBezTo>
                  <a:pt x="1991374" y="1678794"/>
                  <a:pt x="1910595" y="2091468"/>
                  <a:pt x="1749037" y="2460240"/>
                </a:cubicBezTo>
                <a:cubicBezTo>
                  <a:pt x="1587480" y="2829014"/>
                  <a:pt x="1302998" y="3213591"/>
                  <a:pt x="895591" y="3613973"/>
                </a:cubicBezTo>
                <a:lnTo>
                  <a:pt x="189655" y="3045010"/>
                </a:lnTo>
                <a:cubicBezTo>
                  <a:pt x="456577" y="2771063"/>
                  <a:pt x="651500" y="2512923"/>
                  <a:pt x="774424" y="2270586"/>
                </a:cubicBezTo>
                <a:cubicBezTo>
                  <a:pt x="820520" y="2179709"/>
                  <a:pt x="857974" y="2086118"/>
                  <a:pt x="886784" y="1989809"/>
                </a:cubicBezTo>
                <a:lnTo>
                  <a:pt x="894798" y="1959763"/>
                </a:lnTo>
                <a:lnTo>
                  <a:pt x="0" y="1959763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353DCDA0-BE9F-B2FB-C9E9-ABA2BF6705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754D7BD-0D51-A1BD-04D9-A91510162480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8742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õh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8762F-35C5-45EF-E6D2-C5297B03CC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2" y="1103887"/>
            <a:ext cx="5809729" cy="51679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280E253-6A65-8C56-B9E3-DAEA78CEA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762" y="1689100"/>
            <a:ext cx="5809729" cy="4551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D209172-84FD-2493-4D61-1C04B8EA00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85006" y="1103887"/>
            <a:ext cx="5506994" cy="5136275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 sz="12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Image Placeholder</a:t>
            </a:r>
            <a:endParaRPr lang="en-ID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5F962A7E-BF88-A8C7-EDED-FA4722F76B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3C5F65C-F230-7A89-4154-5DF4357D5519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8375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a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50" name="Slide Number Placeholder 3">
            <a:extLst>
              <a:ext uri="{FF2B5EF4-FFF2-40B4-BE49-F238E27FC236}">
                <a16:creationId xmlns:a16="http://schemas.microsoft.com/office/drawing/2014/main" id="{D5DEA732-F44C-44F5-7C1A-DB188537C7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C2770E43-98B2-9D5F-8B57-C383E2C3F9AB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Picture Placeholder 78">
            <a:extLst>
              <a:ext uri="{FF2B5EF4-FFF2-40B4-BE49-F238E27FC236}">
                <a16:creationId xmlns:a16="http://schemas.microsoft.com/office/drawing/2014/main" id="{4F3D3FCE-43B9-B437-E13E-4EFE4B6BD3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8047" y="1342554"/>
            <a:ext cx="4598834" cy="4431287"/>
          </a:xfrm>
          <a:custGeom>
            <a:avLst/>
            <a:gdLst>
              <a:gd name="connsiteX0" fmla="*/ 5915154 w 6496870"/>
              <a:gd name="connsiteY0" fmla="*/ 2697750 h 6260173"/>
              <a:gd name="connsiteX1" fmla="*/ 5955543 w 6496870"/>
              <a:gd name="connsiteY1" fmla="*/ 2714516 h 6260173"/>
              <a:gd name="connsiteX2" fmla="*/ 6478434 w 6496870"/>
              <a:gd name="connsiteY2" fmla="*/ 3846630 h 6260173"/>
              <a:gd name="connsiteX3" fmla="*/ 6482206 w 6496870"/>
              <a:gd name="connsiteY3" fmla="*/ 4350699 h 6260173"/>
              <a:gd name="connsiteX4" fmla="*/ 6362137 w 6496870"/>
              <a:gd name="connsiteY4" fmla="*/ 4822162 h 6260173"/>
              <a:gd name="connsiteX5" fmla="*/ 5820903 w 6496870"/>
              <a:gd name="connsiteY5" fmla="*/ 5603362 h 6260173"/>
              <a:gd name="connsiteX6" fmla="*/ 4990709 w 6496870"/>
              <a:gd name="connsiteY6" fmla="*/ 6069373 h 6260173"/>
              <a:gd name="connsiteX7" fmla="*/ 4510709 w 6496870"/>
              <a:gd name="connsiteY7" fmla="*/ 6144630 h 6260173"/>
              <a:gd name="connsiteX8" fmla="*/ 4453452 w 6496870"/>
              <a:gd name="connsiteY8" fmla="*/ 6145487 h 6260173"/>
              <a:gd name="connsiteX9" fmla="*/ 4026663 w 6496870"/>
              <a:gd name="connsiteY9" fmla="*/ 6097385 h 6260173"/>
              <a:gd name="connsiteX10" fmla="*/ 3986309 w 6496870"/>
              <a:gd name="connsiteY10" fmla="*/ 6112230 h 6260173"/>
              <a:gd name="connsiteX11" fmla="*/ 3359497 w 6496870"/>
              <a:gd name="connsiteY11" fmla="*/ 6259796 h 6260173"/>
              <a:gd name="connsiteX12" fmla="*/ 3353326 w 6496870"/>
              <a:gd name="connsiteY12" fmla="*/ 6260173 h 6260173"/>
              <a:gd name="connsiteX13" fmla="*/ 3301726 w 6496870"/>
              <a:gd name="connsiteY13" fmla="*/ 6214230 h 6260173"/>
              <a:gd name="connsiteX14" fmla="*/ 3347292 w 6496870"/>
              <a:gd name="connsiteY14" fmla="*/ 6156459 h 6260173"/>
              <a:gd name="connsiteX15" fmla="*/ 3950823 w 6496870"/>
              <a:gd name="connsiteY15" fmla="*/ 6014070 h 6260173"/>
              <a:gd name="connsiteX16" fmla="*/ 3935052 w 6496870"/>
              <a:gd name="connsiteY16" fmla="*/ 4381830 h 6260173"/>
              <a:gd name="connsiteX17" fmla="*/ 4415943 w 6496870"/>
              <a:gd name="connsiteY17" fmla="*/ 3677190 h 6260173"/>
              <a:gd name="connsiteX18" fmla="*/ 5155349 w 6496870"/>
              <a:gd name="connsiteY18" fmla="*/ 3235384 h 6260173"/>
              <a:gd name="connsiteX19" fmla="*/ 5876240 w 6496870"/>
              <a:gd name="connsiteY19" fmla="*/ 2717739 h 6260173"/>
              <a:gd name="connsiteX20" fmla="*/ 5915154 w 6496870"/>
              <a:gd name="connsiteY20" fmla="*/ 2697750 h 6260173"/>
              <a:gd name="connsiteX21" fmla="*/ 759240 w 6496870"/>
              <a:gd name="connsiteY21" fmla="*/ 2109053 h 6260173"/>
              <a:gd name="connsiteX22" fmla="*/ 779478 w 6496870"/>
              <a:gd name="connsiteY22" fmla="*/ 2113294 h 6260173"/>
              <a:gd name="connsiteX23" fmla="*/ 806736 w 6496870"/>
              <a:gd name="connsiteY23" fmla="*/ 2181625 h 6260173"/>
              <a:gd name="connsiteX24" fmla="*/ 628313 w 6496870"/>
              <a:gd name="connsiteY24" fmla="*/ 2775488 h 6260173"/>
              <a:gd name="connsiteX25" fmla="*/ 2049798 w 6496870"/>
              <a:gd name="connsiteY25" fmla="*/ 3577945 h 6260173"/>
              <a:gd name="connsiteX26" fmla="*/ 2419536 w 6496870"/>
              <a:gd name="connsiteY26" fmla="*/ 4346700 h 6260173"/>
              <a:gd name="connsiteX27" fmla="*/ 2432427 w 6496870"/>
              <a:gd name="connsiteY27" fmla="*/ 5207923 h 6260173"/>
              <a:gd name="connsiteX28" fmla="*/ 2520301 w 6496870"/>
              <a:gd name="connsiteY28" fmla="*/ 6091088 h 6260173"/>
              <a:gd name="connsiteX29" fmla="*/ 2518141 w 6496870"/>
              <a:gd name="connsiteY29" fmla="*/ 6134837 h 6260173"/>
              <a:gd name="connsiteX30" fmla="*/ 2483410 w 6496870"/>
              <a:gd name="connsiteY30" fmla="*/ 6161443 h 6260173"/>
              <a:gd name="connsiteX31" fmla="*/ 2035604 w 6496870"/>
              <a:gd name="connsiteY31" fmla="*/ 6211191 h 6260173"/>
              <a:gd name="connsiteX32" fmla="*/ 1241547 w 6496870"/>
              <a:gd name="connsiteY32" fmla="*/ 6048231 h 6260173"/>
              <a:gd name="connsiteX33" fmla="*/ 803101 w 6496870"/>
              <a:gd name="connsiteY33" fmla="*/ 5799454 h 6260173"/>
              <a:gd name="connsiteX34" fmla="*/ 454827 w 6496870"/>
              <a:gd name="connsiteY34" fmla="*/ 5459751 h 6260173"/>
              <a:gd name="connsiteX35" fmla="*/ 48884 w 6496870"/>
              <a:gd name="connsiteY35" fmla="*/ 4600414 h 6260173"/>
              <a:gd name="connsiteX36" fmla="*/ 60404 w 6496870"/>
              <a:gd name="connsiteY36" fmla="*/ 3648437 h 6260173"/>
              <a:gd name="connsiteX37" fmla="*/ 235227 w 6496870"/>
              <a:gd name="connsiteY37" fmla="*/ 3195077 h 6260173"/>
              <a:gd name="connsiteX38" fmla="*/ 518153 w 6496870"/>
              <a:gd name="connsiteY38" fmla="*/ 2799522 h 6260173"/>
              <a:gd name="connsiteX39" fmla="*/ 525490 w 6496870"/>
              <a:gd name="connsiteY39" fmla="*/ 2757145 h 6260173"/>
              <a:gd name="connsiteX40" fmla="*/ 711113 w 6496870"/>
              <a:gd name="connsiteY40" fmla="*/ 2140551 h 6260173"/>
              <a:gd name="connsiteX41" fmla="*/ 759240 w 6496870"/>
              <a:gd name="connsiteY41" fmla="*/ 2109053 h 6260173"/>
              <a:gd name="connsiteX42" fmla="*/ 3198583 w 6496870"/>
              <a:gd name="connsiteY42" fmla="*/ 258 h 6260173"/>
              <a:gd name="connsiteX43" fmla="*/ 4081658 w 6496870"/>
              <a:gd name="connsiteY43" fmla="*/ 215114 h 6260173"/>
              <a:gd name="connsiteX44" fmla="*/ 4730207 w 6496870"/>
              <a:gd name="connsiteY44" fmla="*/ 705229 h 6260173"/>
              <a:gd name="connsiteX45" fmla="*/ 5129361 w 6496870"/>
              <a:gd name="connsiteY45" fmla="*/ 1412029 h 6260173"/>
              <a:gd name="connsiteX46" fmla="*/ 5162344 w 6496870"/>
              <a:gd name="connsiteY46" fmla="*/ 1439492 h 6260173"/>
              <a:gd name="connsiteX47" fmla="*/ 5603532 w 6496870"/>
              <a:gd name="connsiteY47" fmla="*/ 1908554 h 6260173"/>
              <a:gd name="connsiteX48" fmla="*/ 5592972 w 6496870"/>
              <a:gd name="connsiteY48" fmla="*/ 1981412 h 6260173"/>
              <a:gd name="connsiteX49" fmla="*/ 5561875 w 6496870"/>
              <a:gd name="connsiteY49" fmla="*/ 1991766 h 6260173"/>
              <a:gd name="connsiteX50" fmla="*/ 5520150 w 6496870"/>
              <a:gd name="connsiteY50" fmla="*/ 1970852 h 6260173"/>
              <a:gd name="connsiteX51" fmla="*/ 5095075 w 6496870"/>
              <a:gd name="connsiteY51" fmla="*/ 1519377 h 6260173"/>
              <a:gd name="connsiteX52" fmla="*/ 3689258 w 6496870"/>
              <a:gd name="connsiteY52" fmla="*/ 2349160 h 6260173"/>
              <a:gd name="connsiteX53" fmla="*/ 3419532 w 6496870"/>
              <a:gd name="connsiteY53" fmla="*/ 2366166 h 6260173"/>
              <a:gd name="connsiteX54" fmla="*/ 2838766 w 6496870"/>
              <a:gd name="connsiteY54" fmla="*/ 2284943 h 6260173"/>
              <a:gd name="connsiteX55" fmla="*/ 2086435 w 6496870"/>
              <a:gd name="connsiteY55" fmla="*/ 1865492 h 6260173"/>
              <a:gd name="connsiteX56" fmla="*/ 1277704 w 6496870"/>
              <a:gd name="connsiteY56" fmla="*/ 1500040 h 6260173"/>
              <a:gd name="connsiteX57" fmla="*/ 1220446 w 6496870"/>
              <a:gd name="connsiteY57" fmla="*/ 1492017 h 6260173"/>
              <a:gd name="connsiteX58" fmla="*/ 1234401 w 6496870"/>
              <a:gd name="connsiteY58" fmla="*/ 1435926 h 6260173"/>
              <a:gd name="connsiteX59" fmla="*/ 1721018 w 6496870"/>
              <a:gd name="connsiteY59" fmla="*/ 643514 h 6260173"/>
              <a:gd name="connsiteX60" fmla="*/ 2479555 w 6496870"/>
              <a:gd name="connsiteY60" fmla="*/ 128097 h 6260173"/>
              <a:gd name="connsiteX61" fmla="*/ 2480721 w 6496870"/>
              <a:gd name="connsiteY61" fmla="*/ 127617 h 6260173"/>
              <a:gd name="connsiteX62" fmla="*/ 3071181 w 6496870"/>
              <a:gd name="connsiteY62" fmla="*/ 2321 h 6260173"/>
              <a:gd name="connsiteX63" fmla="*/ 3198583 w 6496870"/>
              <a:gd name="connsiteY63" fmla="*/ 258 h 6260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6496870" h="6260173">
                <a:moveTo>
                  <a:pt x="5915154" y="2697750"/>
                </a:moveTo>
                <a:cubicBezTo>
                  <a:pt x="5930343" y="2697099"/>
                  <a:pt x="5945223" y="2703236"/>
                  <a:pt x="5955543" y="2714516"/>
                </a:cubicBezTo>
                <a:cubicBezTo>
                  <a:pt x="6246286" y="3030664"/>
                  <a:pt x="6427109" y="3422139"/>
                  <a:pt x="6478434" y="3846630"/>
                </a:cubicBezTo>
                <a:cubicBezTo>
                  <a:pt x="6501680" y="4014390"/>
                  <a:pt x="6502949" y="4183967"/>
                  <a:pt x="6482206" y="4350699"/>
                </a:cubicBezTo>
                <a:cubicBezTo>
                  <a:pt x="6462286" y="4511122"/>
                  <a:pt x="6421897" y="4669727"/>
                  <a:pt x="6362137" y="4822162"/>
                </a:cubicBezTo>
                <a:cubicBezTo>
                  <a:pt x="6247143" y="5115716"/>
                  <a:pt x="6060011" y="5385853"/>
                  <a:pt x="5820903" y="5603362"/>
                </a:cubicBezTo>
                <a:cubicBezTo>
                  <a:pt x="5581520" y="5821144"/>
                  <a:pt x="5294480" y="5982287"/>
                  <a:pt x="4990709" y="6069373"/>
                </a:cubicBezTo>
                <a:cubicBezTo>
                  <a:pt x="4833406" y="6114459"/>
                  <a:pt x="4671920" y="6139796"/>
                  <a:pt x="4510709" y="6144630"/>
                </a:cubicBezTo>
                <a:cubicBezTo>
                  <a:pt x="4491611" y="6145213"/>
                  <a:pt x="4472549" y="6145487"/>
                  <a:pt x="4453452" y="6145487"/>
                </a:cubicBezTo>
                <a:cubicBezTo>
                  <a:pt x="4310172" y="6145487"/>
                  <a:pt x="4166960" y="6129373"/>
                  <a:pt x="4026663" y="6097385"/>
                </a:cubicBezTo>
                <a:cubicBezTo>
                  <a:pt x="4013257" y="6102425"/>
                  <a:pt x="3999783" y="6107396"/>
                  <a:pt x="3986309" y="6112230"/>
                </a:cubicBezTo>
                <a:cubicBezTo>
                  <a:pt x="3783851" y="6184916"/>
                  <a:pt x="3572960" y="6234527"/>
                  <a:pt x="3359497" y="6259796"/>
                </a:cubicBezTo>
                <a:cubicBezTo>
                  <a:pt x="3357440" y="6260036"/>
                  <a:pt x="3355349" y="6260173"/>
                  <a:pt x="3353326" y="6260173"/>
                </a:cubicBezTo>
                <a:cubicBezTo>
                  <a:pt x="3327337" y="6260173"/>
                  <a:pt x="3304846" y="6240699"/>
                  <a:pt x="3301726" y="6214230"/>
                </a:cubicBezTo>
                <a:cubicBezTo>
                  <a:pt x="3298366" y="6185670"/>
                  <a:pt x="3318732" y="6159819"/>
                  <a:pt x="3347292" y="6156459"/>
                </a:cubicBezTo>
                <a:cubicBezTo>
                  <a:pt x="3552834" y="6132184"/>
                  <a:pt x="3755840" y="6084082"/>
                  <a:pt x="3950823" y="6014070"/>
                </a:cubicBezTo>
                <a:cubicBezTo>
                  <a:pt x="3714834" y="5513636"/>
                  <a:pt x="3708423" y="4922276"/>
                  <a:pt x="3935052" y="4381830"/>
                </a:cubicBezTo>
                <a:cubicBezTo>
                  <a:pt x="4046652" y="4115670"/>
                  <a:pt x="4212937" y="3872002"/>
                  <a:pt x="4415943" y="3677190"/>
                </a:cubicBezTo>
                <a:cubicBezTo>
                  <a:pt x="4631120" y="3470687"/>
                  <a:pt x="4879897" y="3322024"/>
                  <a:pt x="5155349" y="3235384"/>
                </a:cubicBezTo>
                <a:cubicBezTo>
                  <a:pt x="5437554" y="3139384"/>
                  <a:pt x="5686812" y="2960413"/>
                  <a:pt x="5876240" y="2717739"/>
                </a:cubicBezTo>
                <a:cubicBezTo>
                  <a:pt x="5885634" y="2705670"/>
                  <a:pt x="5899897" y="2698367"/>
                  <a:pt x="5915154" y="2697750"/>
                </a:cubicBezTo>
                <a:close/>
                <a:moveTo>
                  <a:pt x="759240" y="2109053"/>
                </a:moveTo>
                <a:cubicBezTo>
                  <a:pt x="766002" y="2109091"/>
                  <a:pt x="772869" y="2110457"/>
                  <a:pt x="779478" y="2113294"/>
                </a:cubicBezTo>
                <a:cubicBezTo>
                  <a:pt x="805878" y="2124643"/>
                  <a:pt x="818084" y="2155260"/>
                  <a:pt x="806736" y="2181625"/>
                </a:cubicBezTo>
                <a:cubicBezTo>
                  <a:pt x="724998" y="2371842"/>
                  <a:pt x="665170" y="2571660"/>
                  <a:pt x="628313" y="2775488"/>
                </a:cubicBezTo>
                <a:cubicBezTo>
                  <a:pt x="1179696" y="2821328"/>
                  <a:pt x="1695078" y="3111454"/>
                  <a:pt x="2049798" y="3577945"/>
                </a:cubicBezTo>
                <a:cubicBezTo>
                  <a:pt x="2224484" y="3807660"/>
                  <a:pt x="2352336" y="4073511"/>
                  <a:pt x="2419536" y="4346700"/>
                </a:cubicBezTo>
                <a:cubicBezTo>
                  <a:pt x="2490781" y="4636311"/>
                  <a:pt x="2495101" y="4926060"/>
                  <a:pt x="2432427" y="5207923"/>
                </a:cubicBezTo>
                <a:cubicBezTo>
                  <a:pt x="2374484" y="5500311"/>
                  <a:pt x="2404827" y="5805728"/>
                  <a:pt x="2520301" y="6091088"/>
                </a:cubicBezTo>
                <a:cubicBezTo>
                  <a:pt x="2526061" y="6105317"/>
                  <a:pt x="2525238" y="6121294"/>
                  <a:pt x="2518141" y="6134837"/>
                </a:cubicBezTo>
                <a:cubicBezTo>
                  <a:pt x="2511044" y="6148345"/>
                  <a:pt x="2498358" y="6158117"/>
                  <a:pt x="2483410" y="6161443"/>
                </a:cubicBezTo>
                <a:cubicBezTo>
                  <a:pt x="2334781" y="6194665"/>
                  <a:pt x="2184781" y="6211191"/>
                  <a:pt x="2035604" y="6211191"/>
                </a:cubicBezTo>
                <a:cubicBezTo>
                  <a:pt x="1764164" y="6211191"/>
                  <a:pt x="1495330" y="6156505"/>
                  <a:pt x="1241547" y="6048231"/>
                </a:cubicBezTo>
                <a:cubicBezTo>
                  <a:pt x="1084656" y="5984494"/>
                  <a:pt x="937124" y="5900768"/>
                  <a:pt x="803101" y="5799454"/>
                </a:cubicBezTo>
                <a:cubicBezTo>
                  <a:pt x="674153" y="5701980"/>
                  <a:pt x="556998" y="5587671"/>
                  <a:pt x="454827" y="5459751"/>
                </a:cubicBezTo>
                <a:cubicBezTo>
                  <a:pt x="258096" y="5213374"/>
                  <a:pt x="117730" y="4916220"/>
                  <a:pt x="48884" y="4600414"/>
                </a:cubicBezTo>
                <a:cubicBezTo>
                  <a:pt x="-19996" y="4284231"/>
                  <a:pt x="-16019" y="3955020"/>
                  <a:pt x="60404" y="3648437"/>
                </a:cubicBezTo>
                <a:cubicBezTo>
                  <a:pt x="100004" y="3489660"/>
                  <a:pt x="158838" y="3337123"/>
                  <a:pt x="235227" y="3195077"/>
                </a:cubicBezTo>
                <a:cubicBezTo>
                  <a:pt x="312164" y="3052071"/>
                  <a:pt x="407307" y="2919077"/>
                  <a:pt x="518153" y="2799522"/>
                </a:cubicBezTo>
                <a:cubicBezTo>
                  <a:pt x="520484" y="2785397"/>
                  <a:pt x="522918" y="2771271"/>
                  <a:pt x="525490" y="2757145"/>
                </a:cubicBezTo>
                <a:cubicBezTo>
                  <a:pt x="563787" y="2545500"/>
                  <a:pt x="626256" y="2338037"/>
                  <a:pt x="711113" y="2140551"/>
                </a:cubicBezTo>
                <a:cubicBezTo>
                  <a:pt x="719624" y="2120751"/>
                  <a:pt x="738955" y="2108935"/>
                  <a:pt x="759240" y="2109053"/>
                </a:cubicBezTo>
                <a:close/>
                <a:moveTo>
                  <a:pt x="3198583" y="258"/>
                </a:moveTo>
                <a:cubicBezTo>
                  <a:pt x="3496657" y="5064"/>
                  <a:pt x="3799171" y="77133"/>
                  <a:pt x="4081658" y="215114"/>
                </a:cubicBezTo>
                <a:cubicBezTo>
                  <a:pt x="4328275" y="335594"/>
                  <a:pt x="4552572" y="505069"/>
                  <a:pt x="4730207" y="705229"/>
                </a:cubicBezTo>
                <a:cubicBezTo>
                  <a:pt x="4915692" y="914200"/>
                  <a:pt x="5049921" y="1151937"/>
                  <a:pt x="5129361" y="1412029"/>
                </a:cubicBezTo>
                <a:cubicBezTo>
                  <a:pt x="5140435" y="1421080"/>
                  <a:pt x="5151407" y="1430234"/>
                  <a:pt x="5162344" y="1439492"/>
                </a:cubicBezTo>
                <a:cubicBezTo>
                  <a:pt x="5326504" y="1578486"/>
                  <a:pt x="5474927" y="1736269"/>
                  <a:pt x="5603532" y="1908554"/>
                </a:cubicBezTo>
                <a:cubicBezTo>
                  <a:pt x="5620744" y="1931594"/>
                  <a:pt x="5616012" y="1964200"/>
                  <a:pt x="5592972" y="1981412"/>
                </a:cubicBezTo>
                <a:cubicBezTo>
                  <a:pt x="5583647" y="1988372"/>
                  <a:pt x="5572710" y="1991766"/>
                  <a:pt x="5561875" y="1991766"/>
                </a:cubicBezTo>
                <a:cubicBezTo>
                  <a:pt x="5546001" y="1991766"/>
                  <a:pt x="5530332" y="1984532"/>
                  <a:pt x="5520150" y="1970852"/>
                </a:cubicBezTo>
                <a:cubicBezTo>
                  <a:pt x="5396309" y="1804977"/>
                  <a:pt x="5253167" y="1653229"/>
                  <a:pt x="5095075" y="1519377"/>
                </a:cubicBezTo>
                <a:cubicBezTo>
                  <a:pt x="4779509" y="1973972"/>
                  <a:pt x="4270572" y="2275274"/>
                  <a:pt x="3689258" y="2349160"/>
                </a:cubicBezTo>
                <a:cubicBezTo>
                  <a:pt x="3599807" y="2360509"/>
                  <a:pt x="3509567" y="2366166"/>
                  <a:pt x="3419532" y="2366166"/>
                </a:cubicBezTo>
                <a:cubicBezTo>
                  <a:pt x="3221498" y="2366166"/>
                  <a:pt x="3024492" y="2338840"/>
                  <a:pt x="2838766" y="2284943"/>
                </a:cubicBezTo>
                <a:cubicBezTo>
                  <a:pt x="2552378" y="2201834"/>
                  <a:pt x="2299212" y="2060714"/>
                  <a:pt x="2086435" y="1865492"/>
                </a:cubicBezTo>
                <a:cubicBezTo>
                  <a:pt x="1862172" y="1669103"/>
                  <a:pt x="1582504" y="1542760"/>
                  <a:pt x="1277704" y="1500040"/>
                </a:cubicBezTo>
                <a:lnTo>
                  <a:pt x="1220446" y="1492017"/>
                </a:lnTo>
                <a:lnTo>
                  <a:pt x="1234401" y="1435926"/>
                </a:lnTo>
                <a:cubicBezTo>
                  <a:pt x="1301464" y="1166303"/>
                  <a:pt x="1469738" y="892292"/>
                  <a:pt x="1721018" y="643514"/>
                </a:cubicBezTo>
                <a:cubicBezTo>
                  <a:pt x="1943155" y="423572"/>
                  <a:pt x="2212538" y="240555"/>
                  <a:pt x="2479555" y="128097"/>
                </a:cubicBezTo>
                <a:lnTo>
                  <a:pt x="2480721" y="127617"/>
                </a:lnTo>
                <a:cubicBezTo>
                  <a:pt x="2668551" y="53843"/>
                  <a:pt x="2868001" y="12223"/>
                  <a:pt x="3071181" y="2321"/>
                </a:cubicBezTo>
                <a:cubicBezTo>
                  <a:pt x="3113510" y="258"/>
                  <a:pt x="3156002" y="-428"/>
                  <a:pt x="3198583" y="258"/>
                </a:cubicBezTo>
                <a:close/>
              </a:path>
            </a:pathLst>
          </a:custGeom>
          <a:solidFill>
            <a:srgbClr val="003087"/>
          </a:solidFill>
        </p:spPr>
        <p:txBody>
          <a:bodyPr wrap="square">
            <a:noAutofit/>
          </a:bodyPr>
          <a:lstStyle/>
          <a:p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25362011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am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6B84D1D-A6C0-ADA3-E147-0861852C28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88034" y="1268413"/>
            <a:ext cx="3783458" cy="4656564"/>
          </a:xfrm>
          <a:custGeom>
            <a:avLst/>
            <a:gdLst>
              <a:gd name="connsiteX0" fmla="*/ 1882028 w 3783458"/>
              <a:gd name="connsiteY0" fmla="*/ 0 h 4656564"/>
              <a:gd name="connsiteX1" fmla="*/ 2289477 w 3783458"/>
              <a:gd name="connsiteY1" fmla="*/ 194024 h 4656564"/>
              <a:gd name="connsiteX2" fmla="*/ 3201388 w 3783458"/>
              <a:gd name="connsiteY2" fmla="*/ 1746212 h 4656564"/>
              <a:gd name="connsiteX3" fmla="*/ 2793938 w 3783458"/>
              <a:gd name="connsiteY3" fmla="*/ 1746212 h 4656564"/>
              <a:gd name="connsiteX4" fmla="*/ 3531228 w 3783458"/>
              <a:gd name="connsiteY4" fmla="*/ 2910353 h 4656564"/>
              <a:gd name="connsiteX5" fmla="*/ 3104376 w 3783458"/>
              <a:gd name="connsiteY5" fmla="*/ 2910353 h 4656564"/>
              <a:gd name="connsiteX6" fmla="*/ 3783458 w 3783458"/>
              <a:gd name="connsiteY6" fmla="*/ 4074494 h 4656564"/>
              <a:gd name="connsiteX7" fmla="*/ 2037247 w 3783458"/>
              <a:gd name="connsiteY7" fmla="*/ 4074494 h 4656564"/>
              <a:gd name="connsiteX8" fmla="*/ 2037247 w 3783458"/>
              <a:gd name="connsiteY8" fmla="*/ 4656564 h 4656564"/>
              <a:gd name="connsiteX9" fmla="*/ 1649200 w 3783458"/>
              <a:gd name="connsiteY9" fmla="*/ 4656564 h 4656564"/>
              <a:gd name="connsiteX10" fmla="*/ 1649200 w 3783458"/>
              <a:gd name="connsiteY10" fmla="*/ 4074494 h 4656564"/>
              <a:gd name="connsiteX11" fmla="*/ 0 w 3783458"/>
              <a:gd name="connsiteY11" fmla="*/ 4074494 h 4656564"/>
              <a:gd name="connsiteX12" fmla="*/ 679082 w 3783458"/>
              <a:gd name="connsiteY12" fmla="*/ 2910353 h 4656564"/>
              <a:gd name="connsiteX13" fmla="*/ 213426 w 3783458"/>
              <a:gd name="connsiteY13" fmla="*/ 2910353 h 4656564"/>
              <a:gd name="connsiteX14" fmla="*/ 989520 w 3783458"/>
              <a:gd name="connsiteY14" fmla="*/ 1746212 h 4656564"/>
              <a:gd name="connsiteX15" fmla="*/ 562668 w 3783458"/>
              <a:gd name="connsiteY15" fmla="*/ 1746212 h 4656564"/>
              <a:gd name="connsiteX16" fmla="*/ 1455176 w 3783458"/>
              <a:gd name="connsiteY16" fmla="*/ 213426 h 4656564"/>
              <a:gd name="connsiteX17" fmla="*/ 1474579 w 3783458"/>
              <a:gd name="connsiteY17" fmla="*/ 194024 h 4656564"/>
              <a:gd name="connsiteX18" fmla="*/ 1882028 w 3783458"/>
              <a:gd name="connsiteY18" fmla="*/ 0 h 4656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83458" h="4656564">
                <a:moveTo>
                  <a:pt x="1882028" y="0"/>
                </a:moveTo>
                <a:cubicBezTo>
                  <a:pt x="2037247" y="0"/>
                  <a:pt x="2192466" y="77609"/>
                  <a:pt x="2289477" y="194024"/>
                </a:cubicBezTo>
                <a:lnTo>
                  <a:pt x="3201388" y="1746212"/>
                </a:lnTo>
                <a:lnTo>
                  <a:pt x="2793938" y="1746212"/>
                </a:lnTo>
                <a:cubicBezTo>
                  <a:pt x="2793938" y="1746212"/>
                  <a:pt x="3531228" y="2910353"/>
                  <a:pt x="3531228" y="2910353"/>
                </a:cubicBezTo>
                <a:lnTo>
                  <a:pt x="3104376" y="2910353"/>
                </a:lnTo>
                <a:lnTo>
                  <a:pt x="3783458" y="4074494"/>
                </a:lnTo>
                <a:lnTo>
                  <a:pt x="2037247" y="4074494"/>
                </a:lnTo>
                <a:lnTo>
                  <a:pt x="2037247" y="4656564"/>
                </a:lnTo>
                <a:lnTo>
                  <a:pt x="1649200" y="4656564"/>
                </a:lnTo>
                <a:lnTo>
                  <a:pt x="1649200" y="4074494"/>
                </a:lnTo>
                <a:lnTo>
                  <a:pt x="0" y="4074494"/>
                </a:lnTo>
                <a:lnTo>
                  <a:pt x="679082" y="2910353"/>
                </a:lnTo>
                <a:lnTo>
                  <a:pt x="213426" y="2910353"/>
                </a:lnTo>
                <a:lnTo>
                  <a:pt x="989520" y="1746212"/>
                </a:lnTo>
                <a:lnTo>
                  <a:pt x="562668" y="1746212"/>
                </a:lnTo>
                <a:lnTo>
                  <a:pt x="1455176" y="213426"/>
                </a:lnTo>
                <a:lnTo>
                  <a:pt x="1474579" y="194024"/>
                </a:lnTo>
                <a:cubicBezTo>
                  <a:pt x="1571590" y="77609"/>
                  <a:pt x="1726809" y="0"/>
                  <a:pt x="1882028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E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50" name="Slide Number Placeholder 3">
            <a:extLst>
              <a:ext uri="{FF2B5EF4-FFF2-40B4-BE49-F238E27FC236}">
                <a16:creationId xmlns:a16="http://schemas.microsoft.com/office/drawing/2014/main" id="{D5DEA732-F44C-44F5-7C1A-DB188537C7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C2770E43-98B2-9D5F-8B57-C383E2C3F9AB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18774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am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63303C2-7A19-FE96-47CD-AFD80BF0E5F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18017" y="1317840"/>
            <a:ext cx="3396516" cy="4528453"/>
          </a:xfrm>
          <a:custGeom>
            <a:avLst/>
            <a:gdLst>
              <a:gd name="connsiteX0" fmla="*/ 944261 w 3396516"/>
              <a:gd name="connsiteY0" fmla="*/ 3962508 h 4528453"/>
              <a:gd name="connsiteX1" fmla="*/ 2453448 w 3396516"/>
              <a:gd name="connsiteY1" fmla="*/ 3962508 h 4528453"/>
              <a:gd name="connsiteX2" fmla="*/ 2453448 w 3396516"/>
              <a:gd name="connsiteY2" fmla="*/ 4528453 h 4528453"/>
              <a:gd name="connsiteX3" fmla="*/ 944261 w 3396516"/>
              <a:gd name="connsiteY3" fmla="*/ 4528453 h 4528453"/>
              <a:gd name="connsiteX4" fmla="*/ 1746764 w 3396516"/>
              <a:gd name="connsiteY4" fmla="*/ 748 h 4528453"/>
              <a:gd name="connsiteX5" fmla="*/ 1920017 w 3396516"/>
              <a:gd name="connsiteY5" fmla="*/ 14707 h 4528453"/>
              <a:gd name="connsiteX6" fmla="*/ 3381810 w 3396516"/>
              <a:gd name="connsiteY6" fmla="*/ 1919555 h 4528453"/>
              <a:gd name="connsiteX7" fmla="*/ 2817916 w 3396516"/>
              <a:gd name="connsiteY7" fmla="*/ 2974557 h 4528453"/>
              <a:gd name="connsiteX8" fmla="*/ 2477595 w 3396516"/>
              <a:gd name="connsiteY8" fmla="*/ 3585211 h 4528453"/>
              <a:gd name="connsiteX9" fmla="*/ 1887503 w 3396516"/>
              <a:gd name="connsiteY9" fmla="*/ 3585211 h 4528453"/>
              <a:gd name="connsiteX10" fmla="*/ 1887503 w 3396516"/>
              <a:gd name="connsiteY10" fmla="*/ 2041313 h 4528453"/>
              <a:gd name="connsiteX11" fmla="*/ 2264800 w 3396516"/>
              <a:gd name="connsiteY11" fmla="*/ 1510080 h 4528453"/>
              <a:gd name="connsiteX12" fmla="*/ 1887503 w 3396516"/>
              <a:gd name="connsiteY12" fmla="*/ 1510080 h 4528453"/>
              <a:gd name="connsiteX13" fmla="*/ 1698855 w 3396516"/>
              <a:gd name="connsiteY13" fmla="*/ 1698728 h 4528453"/>
              <a:gd name="connsiteX14" fmla="*/ 1510206 w 3396516"/>
              <a:gd name="connsiteY14" fmla="*/ 1510080 h 4528453"/>
              <a:gd name="connsiteX15" fmla="*/ 1132910 w 3396516"/>
              <a:gd name="connsiteY15" fmla="*/ 1510080 h 4528453"/>
              <a:gd name="connsiteX16" fmla="*/ 1510206 w 3396516"/>
              <a:gd name="connsiteY16" fmla="*/ 2041313 h 4528453"/>
              <a:gd name="connsiteX17" fmla="*/ 1510206 w 3396516"/>
              <a:gd name="connsiteY17" fmla="*/ 3585211 h 4528453"/>
              <a:gd name="connsiteX18" fmla="*/ 920680 w 3396516"/>
              <a:gd name="connsiteY18" fmla="*/ 3585211 h 4528453"/>
              <a:gd name="connsiteX19" fmla="*/ 542063 w 3396516"/>
              <a:gd name="connsiteY19" fmla="*/ 2940600 h 4528453"/>
              <a:gd name="connsiteX20" fmla="*/ 15168 w 3396516"/>
              <a:gd name="connsiteY20" fmla="*/ 1476500 h 4528453"/>
              <a:gd name="connsiteX21" fmla="*/ 1746764 w 3396516"/>
              <a:gd name="connsiteY21" fmla="*/ 748 h 4528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396516" h="4528453">
                <a:moveTo>
                  <a:pt x="944261" y="3962508"/>
                </a:moveTo>
                <a:lnTo>
                  <a:pt x="2453448" y="3962508"/>
                </a:lnTo>
                <a:lnTo>
                  <a:pt x="2453448" y="4528453"/>
                </a:lnTo>
                <a:lnTo>
                  <a:pt x="944261" y="4528453"/>
                </a:lnTo>
                <a:close/>
                <a:moveTo>
                  <a:pt x="1746764" y="748"/>
                </a:moveTo>
                <a:cubicBezTo>
                  <a:pt x="1804108" y="2448"/>
                  <a:pt x="1861913" y="7061"/>
                  <a:pt x="1920017" y="14707"/>
                </a:cubicBezTo>
                <a:cubicBezTo>
                  <a:pt x="2849689" y="137053"/>
                  <a:pt x="3504156" y="989883"/>
                  <a:pt x="3381810" y="1919555"/>
                </a:cubicBezTo>
                <a:cubicBezTo>
                  <a:pt x="3328060" y="2327987"/>
                  <a:pt x="3127646" y="2702945"/>
                  <a:pt x="2817916" y="2974557"/>
                </a:cubicBezTo>
                <a:cubicBezTo>
                  <a:pt x="2640172" y="3134956"/>
                  <a:pt x="2520510" y="3349671"/>
                  <a:pt x="2477595" y="3585211"/>
                </a:cubicBezTo>
                <a:lnTo>
                  <a:pt x="1887503" y="3585211"/>
                </a:lnTo>
                <a:lnTo>
                  <a:pt x="1887503" y="2041313"/>
                </a:lnTo>
                <a:cubicBezTo>
                  <a:pt x="2112815" y="1961656"/>
                  <a:pt x="2263809" y="1749057"/>
                  <a:pt x="2264800" y="1510080"/>
                </a:cubicBezTo>
                <a:lnTo>
                  <a:pt x="1887503" y="1510080"/>
                </a:lnTo>
                <a:cubicBezTo>
                  <a:pt x="1887503" y="1614267"/>
                  <a:pt x="1803042" y="1698728"/>
                  <a:pt x="1698855" y="1698728"/>
                </a:cubicBezTo>
                <a:cubicBezTo>
                  <a:pt x="1594667" y="1698728"/>
                  <a:pt x="1510206" y="1614267"/>
                  <a:pt x="1510206" y="1510080"/>
                </a:cubicBezTo>
                <a:lnTo>
                  <a:pt x="1132910" y="1510080"/>
                </a:lnTo>
                <a:cubicBezTo>
                  <a:pt x="1133900" y="1749057"/>
                  <a:pt x="1284894" y="1961656"/>
                  <a:pt x="1510206" y="2041313"/>
                </a:cubicBezTo>
                <a:lnTo>
                  <a:pt x="1510206" y="3585211"/>
                </a:lnTo>
                <a:lnTo>
                  <a:pt x="920680" y="3585211"/>
                </a:lnTo>
                <a:cubicBezTo>
                  <a:pt x="864200" y="3336346"/>
                  <a:pt x="731916" y="3111127"/>
                  <a:pt x="542063" y="2940600"/>
                </a:cubicBezTo>
                <a:cubicBezTo>
                  <a:pt x="138283" y="2567625"/>
                  <a:pt x="-58348" y="2021242"/>
                  <a:pt x="15168" y="1476500"/>
                </a:cubicBezTo>
                <a:cubicBezTo>
                  <a:pt x="129868" y="604933"/>
                  <a:pt x="886594" y="-24756"/>
                  <a:pt x="1746764" y="748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E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C40EFA2-DF55-AE0A-6BC0-1DE8D64A0C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AB9748-3C65-6BD7-C3A9-F2FBCFFBF946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5497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am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DD78977-66E6-B3D4-BDF0-D3A74279CBC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6763" y="1438381"/>
            <a:ext cx="4951446" cy="4303007"/>
          </a:xfrm>
          <a:custGeom>
            <a:avLst/>
            <a:gdLst>
              <a:gd name="connsiteX0" fmla="*/ 2475723 w 4951446"/>
              <a:gd name="connsiteY0" fmla="*/ 0 h 4303007"/>
              <a:gd name="connsiteX1" fmla="*/ 3119750 w 4951446"/>
              <a:gd name="connsiteY1" fmla="*/ 527148 h 4303007"/>
              <a:gd name="connsiteX2" fmla="*/ 3402838 w 4951446"/>
              <a:gd name="connsiteY2" fmla="*/ 2139599 h 4303007"/>
              <a:gd name="connsiteX3" fmla="*/ 4705046 w 4951446"/>
              <a:gd name="connsiteY3" fmla="*/ 3115180 h 4303007"/>
              <a:gd name="connsiteX4" fmla="*/ 4881976 w 4951446"/>
              <a:gd name="connsiteY4" fmla="*/ 3933331 h 4303007"/>
              <a:gd name="connsiteX5" fmla="*/ 4129432 w 4951446"/>
              <a:gd name="connsiteY5" fmla="*/ 4281583 h 4303007"/>
              <a:gd name="connsiteX6" fmla="*/ 2475723 w 4951446"/>
              <a:gd name="connsiteY6" fmla="*/ 3518292 h 4303007"/>
              <a:gd name="connsiteX7" fmla="*/ 822015 w 4951446"/>
              <a:gd name="connsiteY7" fmla="*/ 4281583 h 4303007"/>
              <a:gd name="connsiteX8" fmla="*/ 69471 w 4951446"/>
              <a:gd name="connsiteY8" fmla="*/ 3933331 h 4303007"/>
              <a:gd name="connsiteX9" fmla="*/ 246401 w 4951446"/>
              <a:gd name="connsiteY9" fmla="*/ 3115180 h 4303007"/>
              <a:gd name="connsiteX10" fmla="*/ 1548608 w 4951446"/>
              <a:gd name="connsiteY10" fmla="*/ 2139599 h 4303007"/>
              <a:gd name="connsiteX11" fmla="*/ 1831697 w 4951446"/>
              <a:gd name="connsiteY11" fmla="*/ 527148 h 4303007"/>
              <a:gd name="connsiteX12" fmla="*/ 2475723 w 4951446"/>
              <a:gd name="connsiteY12" fmla="*/ 0 h 4303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51446" h="4303007">
                <a:moveTo>
                  <a:pt x="2475723" y="0"/>
                </a:moveTo>
                <a:cubicBezTo>
                  <a:pt x="2789480" y="0"/>
                  <a:pt x="3056055" y="217061"/>
                  <a:pt x="3119750" y="527148"/>
                </a:cubicBezTo>
                <a:cubicBezTo>
                  <a:pt x="3199958" y="899252"/>
                  <a:pt x="3334425" y="1574287"/>
                  <a:pt x="3402838" y="2139599"/>
                </a:cubicBezTo>
                <a:cubicBezTo>
                  <a:pt x="3874652" y="2454456"/>
                  <a:pt x="4410162" y="2876651"/>
                  <a:pt x="4705046" y="3115180"/>
                </a:cubicBezTo>
                <a:cubicBezTo>
                  <a:pt x="4945671" y="3308387"/>
                  <a:pt x="5021161" y="3654253"/>
                  <a:pt x="4881976" y="3933331"/>
                </a:cubicBezTo>
                <a:cubicBezTo>
                  <a:pt x="4742791" y="4217180"/>
                  <a:pt x="4433753" y="4360297"/>
                  <a:pt x="4129432" y="4281583"/>
                </a:cubicBezTo>
                <a:cubicBezTo>
                  <a:pt x="3815676" y="4200483"/>
                  <a:pt x="2947538" y="3673336"/>
                  <a:pt x="2475723" y="3518292"/>
                </a:cubicBezTo>
                <a:cubicBezTo>
                  <a:pt x="2003909" y="3673336"/>
                  <a:pt x="1135771" y="4200483"/>
                  <a:pt x="822015" y="4281583"/>
                </a:cubicBezTo>
                <a:cubicBezTo>
                  <a:pt x="517694" y="4360297"/>
                  <a:pt x="208656" y="4217180"/>
                  <a:pt x="69471" y="3933331"/>
                </a:cubicBezTo>
                <a:cubicBezTo>
                  <a:pt x="-69714" y="3654253"/>
                  <a:pt x="5776" y="3308387"/>
                  <a:pt x="246401" y="3115180"/>
                </a:cubicBezTo>
                <a:cubicBezTo>
                  <a:pt x="541285" y="2876651"/>
                  <a:pt x="1076794" y="2454456"/>
                  <a:pt x="1548608" y="2139599"/>
                </a:cubicBezTo>
                <a:cubicBezTo>
                  <a:pt x="1617021" y="1574287"/>
                  <a:pt x="1751489" y="899252"/>
                  <a:pt x="1831697" y="527148"/>
                </a:cubicBezTo>
                <a:cubicBezTo>
                  <a:pt x="1895392" y="217061"/>
                  <a:pt x="2161967" y="0"/>
                  <a:pt x="2475723" y="0"/>
                </a:cubicBezTo>
                <a:close/>
              </a:path>
            </a:pathLst>
          </a:custGeom>
          <a:solidFill>
            <a:srgbClr val="003087"/>
          </a:solidFill>
        </p:spPr>
        <p:txBody>
          <a:bodyPr wrap="square">
            <a:noAutofit/>
          </a:bodyPr>
          <a:lstStyle/>
          <a:p>
            <a:endParaRPr lang="en-E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C40EFA2-DF55-AE0A-6BC0-1DE8D64A0C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AB9748-3C65-6BD7-C3A9-F2FBCFFBF946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39889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am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9C8D4E9-9E63-30C6-9B77-B1795CEECD9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9655" y="1500166"/>
            <a:ext cx="4513239" cy="4164462"/>
          </a:xfrm>
          <a:custGeom>
            <a:avLst/>
            <a:gdLst>
              <a:gd name="connsiteX0" fmla="*/ 274657 w 4681650"/>
              <a:gd name="connsiteY0" fmla="*/ 3511238 h 4291523"/>
              <a:gd name="connsiteX1" fmla="*/ 895756 w 4681650"/>
              <a:gd name="connsiteY1" fmla="*/ 3511238 h 4291523"/>
              <a:gd name="connsiteX2" fmla="*/ 1074726 w 4681650"/>
              <a:gd name="connsiteY2" fmla="*/ 3690208 h 4291523"/>
              <a:gd name="connsiteX3" fmla="*/ 1445070 w 4681650"/>
              <a:gd name="connsiteY3" fmla="*/ 3511238 h 4291523"/>
              <a:gd name="connsiteX4" fmla="*/ 2066169 w 4681650"/>
              <a:gd name="connsiteY4" fmla="*/ 3511238 h 4291523"/>
              <a:gd name="connsiteX5" fmla="*/ 2245139 w 4681650"/>
              <a:gd name="connsiteY5" fmla="*/ 3690208 h 4291523"/>
              <a:gd name="connsiteX6" fmla="*/ 2615482 w 4681650"/>
              <a:gd name="connsiteY6" fmla="*/ 3511238 h 4291523"/>
              <a:gd name="connsiteX7" fmla="*/ 3236581 w 4681650"/>
              <a:gd name="connsiteY7" fmla="*/ 3511238 h 4291523"/>
              <a:gd name="connsiteX8" fmla="*/ 3415551 w 4681650"/>
              <a:gd name="connsiteY8" fmla="*/ 3690208 h 4291523"/>
              <a:gd name="connsiteX9" fmla="*/ 3785895 w 4681650"/>
              <a:gd name="connsiteY9" fmla="*/ 3511238 h 4291523"/>
              <a:gd name="connsiteX10" fmla="*/ 4406993 w 4681650"/>
              <a:gd name="connsiteY10" fmla="*/ 3511238 h 4291523"/>
              <a:gd name="connsiteX11" fmla="*/ 4681650 w 4681650"/>
              <a:gd name="connsiteY11" fmla="*/ 3706306 h 4291523"/>
              <a:gd name="connsiteX12" fmla="*/ 4681650 w 4681650"/>
              <a:gd name="connsiteY12" fmla="*/ 4291513 h 4291523"/>
              <a:gd name="connsiteX13" fmla="*/ 4096444 w 4681650"/>
              <a:gd name="connsiteY13" fmla="*/ 4063282 h 4291523"/>
              <a:gd name="connsiteX14" fmla="*/ 2926031 w 4681650"/>
              <a:gd name="connsiteY14" fmla="*/ 4063282 h 4291523"/>
              <a:gd name="connsiteX15" fmla="*/ 1755619 w 4681650"/>
              <a:gd name="connsiteY15" fmla="*/ 4063282 h 4291523"/>
              <a:gd name="connsiteX16" fmla="*/ 585206 w 4681650"/>
              <a:gd name="connsiteY16" fmla="*/ 4063282 h 4291523"/>
              <a:gd name="connsiteX17" fmla="*/ 0 w 4681650"/>
              <a:gd name="connsiteY17" fmla="*/ 4291513 h 4291523"/>
              <a:gd name="connsiteX18" fmla="*/ 0 w 4681650"/>
              <a:gd name="connsiteY18" fmla="*/ 3706306 h 4291523"/>
              <a:gd name="connsiteX19" fmla="*/ 274657 w 4681650"/>
              <a:gd name="connsiteY19" fmla="*/ 3511238 h 4291523"/>
              <a:gd name="connsiteX20" fmla="*/ 274657 w 4681650"/>
              <a:gd name="connsiteY20" fmla="*/ 2340825 h 4291523"/>
              <a:gd name="connsiteX21" fmla="*/ 895756 w 4681650"/>
              <a:gd name="connsiteY21" fmla="*/ 2340825 h 4291523"/>
              <a:gd name="connsiteX22" fmla="*/ 1266099 w 4681650"/>
              <a:gd name="connsiteY22" fmla="*/ 2519796 h 4291523"/>
              <a:gd name="connsiteX23" fmla="*/ 1445070 w 4681650"/>
              <a:gd name="connsiteY23" fmla="*/ 2340825 h 4291523"/>
              <a:gd name="connsiteX24" fmla="*/ 2066169 w 4681650"/>
              <a:gd name="connsiteY24" fmla="*/ 2340825 h 4291523"/>
              <a:gd name="connsiteX25" fmla="*/ 2436512 w 4681650"/>
              <a:gd name="connsiteY25" fmla="*/ 2519796 h 4291523"/>
              <a:gd name="connsiteX26" fmla="*/ 2615482 w 4681650"/>
              <a:gd name="connsiteY26" fmla="*/ 2340825 h 4291523"/>
              <a:gd name="connsiteX27" fmla="*/ 3236580 w 4681650"/>
              <a:gd name="connsiteY27" fmla="*/ 2340825 h 4291523"/>
              <a:gd name="connsiteX28" fmla="*/ 3606924 w 4681650"/>
              <a:gd name="connsiteY28" fmla="*/ 2519796 h 4291523"/>
              <a:gd name="connsiteX29" fmla="*/ 3785895 w 4681650"/>
              <a:gd name="connsiteY29" fmla="*/ 2340825 h 4291523"/>
              <a:gd name="connsiteX30" fmla="*/ 4406993 w 4681650"/>
              <a:gd name="connsiteY30" fmla="*/ 2340825 h 4291523"/>
              <a:gd name="connsiteX31" fmla="*/ 4681650 w 4681650"/>
              <a:gd name="connsiteY31" fmla="*/ 2535894 h 4291523"/>
              <a:gd name="connsiteX32" fmla="*/ 4681650 w 4681650"/>
              <a:gd name="connsiteY32" fmla="*/ 3121100 h 4291523"/>
              <a:gd name="connsiteX33" fmla="*/ 4096444 w 4681650"/>
              <a:gd name="connsiteY33" fmla="*/ 2892870 h 4291523"/>
              <a:gd name="connsiteX34" fmla="*/ 2926031 w 4681650"/>
              <a:gd name="connsiteY34" fmla="*/ 2892870 h 4291523"/>
              <a:gd name="connsiteX35" fmla="*/ 1755619 w 4681650"/>
              <a:gd name="connsiteY35" fmla="*/ 2892870 h 4291523"/>
              <a:gd name="connsiteX36" fmla="*/ 585206 w 4681650"/>
              <a:gd name="connsiteY36" fmla="*/ 2892870 h 4291523"/>
              <a:gd name="connsiteX37" fmla="*/ 0 w 4681650"/>
              <a:gd name="connsiteY37" fmla="*/ 3121100 h 4291523"/>
              <a:gd name="connsiteX38" fmla="*/ 0 w 4681650"/>
              <a:gd name="connsiteY38" fmla="*/ 2535894 h 4291523"/>
              <a:gd name="connsiteX39" fmla="*/ 274657 w 4681650"/>
              <a:gd name="connsiteY39" fmla="*/ 2340825 h 4291523"/>
              <a:gd name="connsiteX40" fmla="*/ 274657 w 4681650"/>
              <a:gd name="connsiteY40" fmla="*/ 1170413 h 4291523"/>
              <a:gd name="connsiteX41" fmla="*/ 895756 w 4681650"/>
              <a:gd name="connsiteY41" fmla="*/ 1170413 h 4291523"/>
              <a:gd name="connsiteX42" fmla="*/ 1074726 w 4681650"/>
              <a:gd name="connsiteY42" fmla="*/ 1349383 h 4291523"/>
              <a:gd name="connsiteX43" fmla="*/ 1445070 w 4681650"/>
              <a:gd name="connsiteY43" fmla="*/ 1170413 h 4291523"/>
              <a:gd name="connsiteX44" fmla="*/ 2066169 w 4681650"/>
              <a:gd name="connsiteY44" fmla="*/ 1170413 h 4291523"/>
              <a:gd name="connsiteX45" fmla="*/ 2245139 w 4681650"/>
              <a:gd name="connsiteY45" fmla="*/ 1349383 h 4291523"/>
              <a:gd name="connsiteX46" fmla="*/ 2615482 w 4681650"/>
              <a:gd name="connsiteY46" fmla="*/ 1170413 h 4291523"/>
              <a:gd name="connsiteX47" fmla="*/ 3236581 w 4681650"/>
              <a:gd name="connsiteY47" fmla="*/ 1170413 h 4291523"/>
              <a:gd name="connsiteX48" fmla="*/ 3415551 w 4681650"/>
              <a:gd name="connsiteY48" fmla="*/ 1349383 h 4291523"/>
              <a:gd name="connsiteX49" fmla="*/ 3785895 w 4681650"/>
              <a:gd name="connsiteY49" fmla="*/ 1170413 h 4291523"/>
              <a:gd name="connsiteX50" fmla="*/ 4406993 w 4681650"/>
              <a:gd name="connsiteY50" fmla="*/ 1170413 h 4291523"/>
              <a:gd name="connsiteX51" fmla="*/ 4681650 w 4681650"/>
              <a:gd name="connsiteY51" fmla="*/ 1365481 h 4291523"/>
              <a:gd name="connsiteX52" fmla="*/ 4681650 w 4681650"/>
              <a:gd name="connsiteY52" fmla="*/ 1950688 h 4291523"/>
              <a:gd name="connsiteX53" fmla="*/ 4096444 w 4681650"/>
              <a:gd name="connsiteY53" fmla="*/ 1722457 h 4291523"/>
              <a:gd name="connsiteX54" fmla="*/ 2926031 w 4681650"/>
              <a:gd name="connsiteY54" fmla="*/ 1722457 h 4291523"/>
              <a:gd name="connsiteX55" fmla="*/ 1755619 w 4681650"/>
              <a:gd name="connsiteY55" fmla="*/ 1722457 h 4291523"/>
              <a:gd name="connsiteX56" fmla="*/ 585206 w 4681650"/>
              <a:gd name="connsiteY56" fmla="*/ 1722457 h 4291523"/>
              <a:gd name="connsiteX57" fmla="*/ 0 w 4681650"/>
              <a:gd name="connsiteY57" fmla="*/ 1950688 h 4291523"/>
              <a:gd name="connsiteX58" fmla="*/ 0 w 4681650"/>
              <a:gd name="connsiteY58" fmla="*/ 1365481 h 4291523"/>
              <a:gd name="connsiteX59" fmla="*/ 274657 w 4681650"/>
              <a:gd name="connsiteY59" fmla="*/ 1170413 h 4291523"/>
              <a:gd name="connsiteX60" fmla="*/ 274657 w 4681650"/>
              <a:gd name="connsiteY60" fmla="*/ 0 h 4291523"/>
              <a:gd name="connsiteX61" fmla="*/ 895756 w 4681650"/>
              <a:gd name="connsiteY61" fmla="*/ 0 h 4291523"/>
              <a:gd name="connsiteX62" fmla="*/ 1074726 w 4681650"/>
              <a:gd name="connsiteY62" fmla="*/ 178970 h 4291523"/>
              <a:gd name="connsiteX63" fmla="*/ 1445070 w 4681650"/>
              <a:gd name="connsiteY63" fmla="*/ 0 h 4291523"/>
              <a:gd name="connsiteX64" fmla="*/ 2066169 w 4681650"/>
              <a:gd name="connsiteY64" fmla="*/ 0 h 4291523"/>
              <a:gd name="connsiteX65" fmla="*/ 2245139 w 4681650"/>
              <a:gd name="connsiteY65" fmla="*/ 178970 h 4291523"/>
              <a:gd name="connsiteX66" fmla="*/ 2615482 w 4681650"/>
              <a:gd name="connsiteY66" fmla="*/ 0 h 4291523"/>
              <a:gd name="connsiteX67" fmla="*/ 3236581 w 4681650"/>
              <a:gd name="connsiteY67" fmla="*/ 0 h 4291523"/>
              <a:gd name="connsiteX68" fmla="*/ 3415551 w 4681650"/>
              <a:gd name="connsiteY68" fmla="*/ 178970 h 4291523"/>
              <a:gd name="connsiteX69" fmla="*/ 3785895 w 4681650"/>
              <a:gd name="connsiteY69" fmla="*/ 0 h 4291523"/>
              <a:gd name="connsiteX70" fmla="*/ 4406993 w 4681650"/>
              <a:gd name="connsiteY70" fmla="*/ 0 h 4291523"/>
              <a:gd name="connsiteX71" fmla="*/ 4681650 w 4681650"/>
              <a:gd name="connsiteY71" fmla="*/ 195069 h 4291523"/>
              <a:gd name="connsiteX72" fmla="*/ 4681650 w 4681650"/>
              <a:gd name="connsiteY72" fmla="*/ 780275 h 4291523"/>
              <a:gd name="connsiteX73" fmla="*/ 4096444 w 4681650"/>
              <a:gd name="connsiteY73" fmla="*/ 552045 h 4291523"/>
              <a:gd name="connsiteX74" fmla="*/ 2926031 w 4681650"/>
              <a:gd name="connsiteY74" fmla="*/ 552045 h 4291523"/>
              <a:gd name="connsiteX75" fmla="*/ 1755619 w 4681650"/>
              <a:gd name="connsiteY75" fmla="*/ 552045 h 4291523"/>
              <a:gd name="connsiteX76" fmla="*/ 585206 w 4681650"/>
              <a:gd name="connsiteY76" fmla="*/ 552045 h 4291523"/>
              <a:gd name="connsiteX77" fmla="*/ 0 w 4681650"/>
              <a:gd name="connsiteY77" fmla="*/ 780275 h 4291523"/>
              <a:gd name="connsiteX78" fmla="*/ 0 w 4681650"/>
              <a:gd name="connsiteY78" fmla="*/ 195069 h 4291523"/>
              <a:gd name="connsiteX79" fmla="*/ 274657 w 4681650"/>
              <a:gd name="connsiteY79" fmla="*/ 0 h 4291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4681650" h="4291523">
                <a:moveTo>
                  <a:pt x="274657" y="3511238"/>
                </a:moveTo>
                <a:lnTo>
                  <a:pt x="895756" y="3511238"/>
                </a:lnTo>
                <a:cubicBezTo>
                  <a:pt x="924967" y="3595085"/>
                  <a:pt x="990878" y="3660997"/>
                  <a:pt x="1074726" y="3690208"/>
                </a:cubicBezTo>
                <a:cubicBezTo>
                  <a:pt x="1226415" y="3743055"/>
                  <a:pt x="1392224" y="3662927"/>
                  <a:pt x="1445070" y="3511238"/>
                </a:cubicBezTo>
                <a:lnTo>
                  <a:pt x="2066169" y="3511238"/>
                </a:lnTo>
                <a:cubicBezTo>
                  <a:pt x="2095379" y="3595085"/>
                  <a:pt x="2161291" y="3660997"/>
                  <a:pt x="2245139" y="3690208"/>
                </a:cubicBezTo>
                <a:cubicBezTo>
                  <a:pt x="2396828" y="3743055"/>
                  <a:pt x="2562636" y="3662927"/>
                  <a:pt x="2615482" y="3511238"/>
                </a:cubicBezTo>
                <a:lnTo>
                  <a:pt x="3236581" y="3511238"/>
                </a:lnTo>
                <a:cubicBezTo>
                  <a:pt x="3265792" y="3595085"/>
                  <a:pt x="3331703" y="3660997"/>
                  <a:pt x="3415551" y="3690208"/>
                </a:cubicBezTo>
                <a:cubicBezTo>
                  <a:pt x="3567240" y="3743055"/>
                  <a:pt x="3733049" y="3662927"/>
                  <a:pt x="3785895" y="3511238"/>
                </a:cubicBezTo>
                <a:lnTo>
                  <a:pt x="4406993" y="3511238"/>
                </a:lnTo>
                <a:cubicBezTo>
                  <a:pt x="4448178" y="3627728"/>
                  <a:pt x="4558096" y="3705794"/>
                  <a:pt x="4681650" y="3706306"/>
                </a:cubicBezTo>
                <a:lnTo>
                  <a:pt x="4681650" y="4291513"/>
                </a:lnTo>
                <a:cubicBezTo>
                  <a:pt x="4464995" y="4290817"/>
                  <a:pt x="4256366" y="4209451"/>
                  <a:pt x="4096444" y="4063282"/>
                </a:cubicBezTo>
                <a:cubicBezTo>
                  <a:pt x="3765652" y="4367604"/>
                  <a:pt x="3256824" y="4367604"/>
                  <a:pt x="2926031" y="4063282"/>
                </a:cubicBezTo>
                <a:cubicBezTo>
                  <a:pt x="2595239" y="4367604"/>
                  <a:pt x="2086411" y="4367604"/>
                  <a:pt x="1755619" y="4063282"/>
                </a:cubicBezTo>
                <a:cubicBezTo>
                  <a:pt x="1424827" y="4367604"/>
                  <a:pt x="915999" y="4367604"/>
                  <a:pt x="585206" y="4063282"/>
                </a:cubicBezTo>
                <a:cubicBezTo>
                  <a:pt x="425286" y="4209451"/>
                  <a:pt x="216656" y="4290817"/>
                  <a:pt x="0" y="4291513"/>
                </a:cubicBezTo>
                <a:lnTo>
                  <a:pt x="0" y="3706306"/>
                </a:lnTo>
                <a:cubicBezTo>
                  <a:pt x="123555" y="3705794"/>
                  <a:pt x="233473" y="3627728"/>
                  <a:pt x="274657" y="3511238"/>
                </a:cubicBezTo>
                <a:close/>
                <a:moveTo>
                  <a:pt x="274657" y="2340825"/>
                </a:moveTo>
                <a:lnTo>
                  <a:pt x="895756" y="2340825"/>
                </a:lnTo>
                <a:cubicBezTo>
                  <a:pt x="948602" y="2492514"/>
                  <a:pt x="1114410" y="2572642"/>
                  <a:pt x="1266099" y="2519796"/>
                </a:cubicBezTo>
                <a:cubicBezTo>
                  <a:pt x="1349947" y="2490585"/>
                  <a:pt x="1415859" y="2424673"/>
                  <a:pt x="1445070" y="2340825"/>
                </a:cubicBezTo>
                <a:lnTo>
                  <a:pt x="2066169" y="2340825"/>
                </a:lnTo>
                <a:cubicBezTo>
                  <a:pt x="2119014" y="2492514"/>
                  <a:pt x="2284823" y="2572642"/>
                  <a:pt x="2436512" y="2519796"/>
                </a:cubicBezTo>
                <a:cubicBezTo>
                  <a:pt x="2520359" y="2490585"/>
                  <a:pt x="2586271" y="2424673"/>
                  <a:pt x="2615482" y="2340825"/>
                </a:cubicBezTo>
                <a:lnTo>
                  <a:pt x="3236580" y="2340825"/>
                </a:lnTo>
                <a:cubicBezTo>
                  <a:pt x="3289427" y="2492514"/>
                  <a:pt x="3455235" y="2572642"/>
                  <a:pt x="3606924" y="2519796"/>
                </a:cubicBezTo>
                <a:cubicBezTo>
                  <a:pt x="3690772" y="2490585"/>
                  <a:pt x="3756683" y="2424673"/>
                  <a:pt x="3785895" y="2340825"/>
                </a:cubicBezTo>
                <a:lnTo>
                  <a:pt x="4406993" y="2340825"/>
                </a:lnTo>
                <a:cubicBezTo>
                  <a:pt x="4448177" y="2457315"/>
                  <a:pt x="4558096" y="2535382"/>
                  <a:pt x="4681650" y="2535894"/>
                </a:cubicBezTo>
                <a:lnTo>
                  <a:pt x="4681650" y="3121100"/>
                </a:lnTo>
                <a:cubicBezTo>
                  <a:pt x="4464995" y="3120404"/>
                  <a:pt x="4256366" y="3039039"/>
                  <a:pt x="4096444" y="2892870"/>
                </a:cubicBezTo>
                <a:cubicBezTo>
                  <a:pt x="3765652" y="3197191"/>
                  <a:pt x="3256824" y="3197191"/>
                  <a:pt x="2926031" y="2892870"/>
                </a:cubicBezTo>
                <a:cubicBezTo>
                  <a:pt x="2595239" y="3197191"/>
                  <a:pt x="2086411" y="3197191"/>
                  <a:pt x="1755619" y="2892870"/>
                </a:cubicBezTo>
                <a:cubicBezTo>
                  <a:pt x="1424827" y="3197191"/>
                  <a:pt x="915999" y="3197191"/>
                  <a:pt x="585206" y="2892870"/>
                </a:cubicBezTo>
                <a:cubicBezTo>
                  <a:pt x="425286" y="3039039"/>
                  <a:pt x="216656" y="3120404"/>
                  <a:pt x="0" y="3121100"/>
                </a:cubicBezTo>
                <a:lnTo>
                  <a:pt x="0" y="2535894"/>
                </a:lnTo>
                <a:cubicBezTo>
                  <a:pt x="123555" y="2535382"/>
                  <a:pt x="233473" y="2457315"/>
                  <a:pt x="274657" y="2340825"/>
                </a:cubicBezTo>
                <a:close/>
                <a:moveTo>
                  <a:pt x="274657" y="1170413"/>
                </a:moveTo>
                <a:lnTo>
                  <a:pt x="895756" y="1170413"/>
                </a:lnTo>
                <a:cubicBezTo>
                  <a:pt x="924967" y="1254261"/>
                  <a:pt x="990878" y="1320172"/>
                  <a:pt x="1074726" y="1349383"/>
                </a:cubicBezTo>
                <a:cubicBezTo>
                  <a:pt x="1226415" y="1402230"/>
                  <a:pt x="1392224" y="1322102"/>
                  <a:pt x="1445070" y="1170413"/>
                </a:cubicBezTo>
                <a:lnTo>
                  <a:pt x="2066169" y="1170413"/>
                </a:lnTo>
                <a:cubicBezTo>
                  <a:pt x="2095379" y="1254261"/>
                  <a:pt x="2161291" y="1320172"/>
                  <a:pt x="2245139" y="1349383"/>
                </a:cubicBezTo>
                <a:cubicBezTo>
                  <a:pt x="2396828" y="1402230"/>
                  <a:pt x="2562636" y="1322102"/>
                  <a:pt x="2615482" y="1170413"/>
                </a:cubicBezTo>
                <a:lnTo>
                  <a:pt x="3236581" y="1170413"/>
                </a:lnTo>
                <a:cubicBezTo>
                  <a:pt x="3265792" y="1254261"/>
                  <a:pt x="3331703" y="1320172"/>
                  <a:pt x="3415551" y="1349383"/>
                </a:cubicBezTo>
                <a:cubicBezTo>
                  <a:pt x="3567240" y="1402230"/>
                  <a:pt x="3733049" y="1322102"/>
                  <a:pt x="3785895" y="1170413"/>
                </a:cubicBezTo>
                <a:lnTo>
                  <a:pt x="4406993" y="1170413"/>
                </a:lnTo>
                <a:cubicBezTo>
                  <a:pt x="4448178" y="1286903"/>
                  <a:pt x="4558096" y="1364970"/>
                  <a:pt x="4681650" y="1365481"/>
                </a:cubicBezTo>
                <a:lnTo>
                  <a:pt x="4681650" y="1950688"/>
                </a:lnTo>
                <a:cubicBezTo>
                  <a:pt x="4464995" y="1949992"/>
                  <a:pt x="4256366" y="1868625"/>
                  <a:pt x="4096444" y="1722457"/>
                </a:cubicBezTo>
                <a:cubicBezTo>
                  <a:pt x="3765652" y="2026779"/>
                  <a:pt x="3256824" y="2026779"/>
                  <a:pt x="2926031" y="1722457"/>
                </a:cubicBezTo>
                <a:cubicBezTo>
                  <a:pt x="2595239" y="2026779"/>
                  <a:pt x="2086411" y="2026779"/>
                  <a:pt x="1755619" y="1722457"/>
                </a:cubicBezTo>
                <a:cubicBezTo>
                  <a:pt x="1424827" y="2026779"/>
                  <a:pt x="915999" y="2026779"/>
                  <a:pt x="585206" y="1722457"/>
                </a:cubicBezTo>
                <a:cubicBezTo>
                  <a:pt x="425286" y="1868625"/>
                  <a:pt x="216656" y="1949992"/>
                  <a:pt x="0" y="1950688"/>
                </a:cubicBezTo>
                <a:lnTo>
                  <a:pt x="0" y="1365481"/>
                </a:lnTo>
                <a:cubicBezTo>
                  <a:pt x="123555" y="1364970"/>
                  <a:pt x="233473" y="1286903"/>
                  <a:pt x="274657" y="1170413"/>
                </a:cubicBezTo>
                <a:close/>
                <a:moveTo>
                  <a:pt x="274657" y="0"/>
                </a:moveTo>
                <a:lnTo>
                  <a:pt x="895756" y="0"/>
                </a:lnTo>
                <a:cubicBezTo>
                  <a:pt x="924967" y="83848"/>
                  <a:pt x="990878" y="149760"/>
                  <a:pt x="1074726" y="178970"/>
                </a:cubicBezTo>
                <a:cubicBezTo>
                  <a:pt x="1226415" y="231817"/>
                  <a:pt x="1392224" y="151689"/>
                  <a:pt x="1445070" y="0"/>
                </a:cubicBezTo>
                <a:lnTo>
                  <a:pt x="2066169" y="0"/>
                </a:lnTo>
                <a:cubicBezTo>
                  <a:pt x="2095379" y="83848"/>
                  <a:pt x="2161291" y="149760"/>
                  <a:pt x="2245139" y="178970"/>
                </a:cubicBezTo>
                <a:cubicBezTo>
                  <a:pt x="2396828" y="231817"/>
                  <a:pt x="2562636" y="151689"/>
                  <a:pt x="2615482" y="0"/>
                </a:cubicBezTo>
                <a:lnTo>
                  <a:pt x="3236581" y="0"/>
                </a:lnTo>
                <a:cubicBezTo>
                  <a:pt x="3265792" y="83848"/>
                  <a:pt x="3331703" y="149760"/>
                  <a:pt x="3415551" y="178970"/>
                </a:cubicBezTo>
                <a:cubicBezTo>
                  <a:pt x="3567240" y="231817"/>
                  <a:pt x="3733049" y="151689"/>
                  <a:pt x="3785895" y="0"/>
                </a:cubicBezTo>
                <a:lnTo>
                  <a:pt x="4406993" y="0"/>
                </a:lnTo>
                <a:cubicBezTo>
                  <a:pt x="4448178" y="116490"/>
                  <a:pt x="4558096" y="194556"/>
                  <a:pt x="4681650" y="195069"/>
                </a:cubicBezTo>
                <a:lnTo>
                  <a:pt x="4681650" y="780275"/>
                </a:lnTo>
                <a:cubicBezTo>
                  <a:pt x="4464995" y="779579"/>
                  <a:pt x="4256366" y="698213"/>
                  <a:pt x="4096444" y="552045"/>
                </a:cubicBezTo>
                <a:cubicBezTo>
                  <a:pt x="3765652" y="856366"/>
                  <a:pt x="3256824" y="856366"/>
                  <a:pt x="2926031" y="552045"/>
                </a:cubicBezTo>
                <a:cubicBezTo>
                  <a:pt x="2595239" y="856366"/>
                  <a:pt x="2086411" y="856366"/>
                  <a:pt x="1755619" y="552045"/>
                </a:cubicBezTo>
                <a:cubicBezTo>
                  <a:pt x="1424827" y="856366"/>
                  <a:pt x="915999" y="856366"/>
                  <a:pt x="585206" y="552045"/>
                </a:cubicBezTo>
                <a:cubicBezTo>
                  <a:pt x="425286" y="698213"/>
                  <a:pt x="216656" y="779579"/>
                  <a:pt x="0" y="780275"/>
                </a:cubicBezTo>
                <a:lnTo>
                  <a:pt x="0" y="195069"/>
                </a:lnTo>
                <a:cubicBezTo>
                  <a:pt x="123555" y="194556"/>
                  <a:pt x="233473" y="116490"/>
                  <a:pt x="274657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E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C40EFA2-DF55-AE0A-6BC0-1DE8D64A0C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AB9748-3C65-6BD7-C3A9-F2FBCFFBF946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2107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am 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C40EFA2-DF55-AE0A-6BC0-1DE8D64A0C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AB9748-3C65-6BD7-C3A9-F2FBCFFBF946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48">
            <a:extLst>
              <a:ext uri="{FF2B5EF4-FFF2-40B4-BE49-F238E27FC236}">
                <a16:creationId xmlns:a16="http://schemas.microsoft.com/office/drawing/2014/main" id="{2A9600F7-C5ED-1F84-9997-5E42D81369C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56017" y="1358194"/>
            <a:ext cx="4472010" cy="4472917"/>
          </a:xfrm>
          <a:custGeom>
            <a:avLst/>
            <a:gdLst>
              <a:gd name="connsiteX0" fmla="*/ 4472010 w 4472010"/>
              <a:gd name="connsiteY0" fmla="*/ 0 h 4472917"/>
              <a:gd name="connsiteX1" fmla="*/ 4463450 w 4472010"/>
              <a:gd name="connsiteY1" fmla="*/ 220762 h 4472917"/>
              <a:gd name="connsiteX2" fmla="*/ 3434497 w 4472010"/>
              <a:gd name="connsiteY2" fmla="*/ 3884492 h 4472917"/>
              <a:gd name="connsiteX3" fmla="*/ 739606 w 4472010"/>
              <a:gd name="connsiteY3" fmla="*/ 4020602 h 4472917"/>
              <a:gd name="connsiteX4" fmla="*/ 452454 w 4472010"/>
              <a:gd name="connsiteY4" fmla="*/ 3733735 h 4472917"/>
              <a:gd name="connsiteX5" fmla="*/ 587803 w 4472010"/>
              <a:gd name="connsiteY5" fmla="*/ 1038940 h 4472917"/>
              <a:gd name="connsiteX6" fmla="*/ 4251439 w 4472010"/>
              <a:gd name="connsiteY6" fmla="*/ 9702 h 447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72010" h="4472917">
                <a:moveTo>
                  <a:pt x="4472010" y="0"/>
                </a:moveTo>
                <a:lnTo>
                  <a:pt x="4463450" y="220762"/>
                </a:lnTo>
                <a:cubicBezTo>
                  <a:pt x="4459170" y="332522"/>
                  <a:pt x="4345127" y="2973862"/>
                  <a:pt x="3434497" y="3884492"/>
                </a:cubicBezTo>
                <a:cubicBezTo>
                  <a:pt x="2703729" y="4613548"/>
                  <a:pt x="1540188" y="4672329"/>
                  <a:pt x="739606" y="4020602"/>
                </a:cubicBezTo>
                <a:lnTo>
                  <a:pt x="452454" y="3733735"/>
                </a:lnTo>
                <a:cubicBezTo>
                  <a:pt x="-199178" y="2933439"/>
                  <a:pt x="-140777" y="1769993"/>
                  <a:pt x="587803" y="1038940"/>
                </a:cubicBezTo>
                <a:cubicBezTo>
                  <a:pt x="1480646" y="146096"/>
                  <a:pt x="4138823" y="15028"/>
                  <a:pt x="4251439" y="9702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23154046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am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220948E7-CE7B-344F-B087-A681706923C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99239" y="1463095"/>
            <a:ext cx="4234071" cy="4234485"/>
          </a:xfrm>
          <a:custGeom>
            <a:avLst/>
            <a:gdLst>
              <a:gd name="connsiteX0" fmla="*/ 2116622 w 4234071"/>
              <a:gd name="connsiteY0" fmla="*/ 0 h 4234485"/>
              <a:gd name="connsiteX1" fmla="*/ 2442861 w 4234071"/>
              <a:gd name="connsiteY1" fmla="*/ 112881 h 4234485"/>
              <a:gd name="connsiteX2" fmla="*/ 3527841 w 4234071"/>
              <a:gd name="connsiteY2" fmla="*/ 962176 h 4234485"/>
              <a:gd name="connsiteX3" fmla="*/ 3527841 w 4234071"/>
              <a:gd name="connsiteY3" fmla="*/ 351048 h 4234485"/>
              <a:gd name="connsiteX4" fmla="*/ 3880956 w 4234071"/>
              <a:gd name="connsiteY4" fmla="*/ 351048 h 4234485"/>
              <a:gd name="connsiteX5" fmla="*/ 3880956 w 4234071"/>
              <a:gd name="connsiteY5" fmla="*/ 1233421 h 4234485"/>
              <a:gd name="connsiteX6" fmla="*/ 3874340 w 4234071"/>
              <a:gd name="connsiteY6" fmla="*/ 1233421 h 4234485"/>
              <a:gd name="connsiteX7" fmla="*/ 4030637 w 4234071"/>
              <a:gd name="connsiteY7" fmla="*/ 1355812 h 4234485"/>
              <a:gd name="connsiteX8" fmla="*/ 4234071 w 4234071"/>
              <a:gd name="connsiteY8" fmla="*/ 1772604 h 4234485"/>
              <a:gd name="connsiteX9" fmla="*/ 4234071 w 4234071"/>
              <a:gd name="connsiteY9" fmla="*/ 4234485 h 4234485"/>
              <a:gd name="connsiteX10" fmla="*/ 0 w 4234071"/>
              <a:gd name="connsiteY10" fmla="*/ 4234485 h 4234485"/>
              <a:gd name="connsiteX11" fmla="*/ 0 w 4234071"/>
              <a:gd name="connsiteY11" fmla="*/ 1772604 h 4234485"/>
              <a:gd name="connsiteX12" fmla="*/ 202607 w 4234071"/>
              <a:gd name="connsiteY12" fmla="*/ 1354986 h 4234485"/>
              <a:gd name="connsiteX13" fmla="*/ 1790384 w 4234071"/>
              <a:gd name="connsiteY13" fmla="*/ 112881 h 4234485"/>
              <a:gd name="connsiteX14" fmla="*/ 2116622 w 4234071"/>
              <a:gd name="connsiteY14" fmla="*/ 0 h 4234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234071" h="4234485">
                <a:moveTo>
                  <a:pt x="2116622" y="0"/>
                </a:moveTo>
                <a:cubicBezTo>
                  <a:pt x="2231777" y="0"/>
                  <a:pt x="2346933" y="37627"/>
                  <a:pt x="2442861" y="112881"/>
                </a:cubicBezTo>
                <a:lnTo>
                  <a:pt x="3527841" y="962176"/>
                </a:lnTo>
                <a:lnTo>
                  <a:pt x="3527841" y="351048"/>
                </a:lnTo>
                <a:lnTo>
                  <a:pt x="3880956" y="351048"/>
                </a:lnTo>
                <a:lnTo>
                  <a:pt x="3880956" y="1233421"/>
                </a:lnTo>
                <a:lnTo>
                  <a:pt x="3874340" y="1233421"/>
                </a:lnTo>
                <a:lnTo>
                  <a:pt x="4030637" y="1355812"/>
                </a:lnTo>
                <a:cubicBezTo>
                  <a:pt x="4159644" y="1456702"/>
                  <a:pt x="4234071" y="1608037"/>
                  <a:pt x="4234071" y="1772604"/>
                </a:cubicBezTo>
                <a:lnTo>
                  <a:pt x="4234071" y="4234485"/>
                </a:lnTo>
                <a:lnTo>
                  <a:pt x="0" y="4234485"/>
                </a:lnTo>
                <a:lnTo>
                  <a:pt x="0" y="1772604"/>
                </a:lnTo>
                <a:cubicBezTo>
                  <a:pt x="0" y="1608864"/>
                  <a:pt x="74427" y="1456702"/>
                  <a:pt x="202607" y="1354986"/>
                </a:cubicBezTo>
                <a:lnTo>
                  <a:pt x="1790384" y="112881"/>
                </a:lnTo>
                <a:cubicBezTo>
                  <a:pt x="1886312" y="37627"/>
                  <a:pt x="2001467" y="0"/>
                  <a:pt x="2116622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E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C40EFA2-DF55-AE0A-6BC0-1DE8D64A0C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AB9748-3C65-6BD7-C3A9-F2FBCFFBF946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52066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am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104E27F-2680-58CF-D591-B036BE1347B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91304" y="1438381"/>
            <a:ext cx="4449941" cy="4264526"/>
          </a:xfrm>
          <a:custGeom>
            <a:avLst/>
            <a:gdLst>
              <a:gd name="connsiteX0" fmla="*/ 2900059 w 4094201"/>
              <a:gd name="connsiteY0" fmla="*/ 3411835 h 3923609"/>
              <a:gd name="connsiteX1" fmla="*/ 3582426 w 4094201"/>
              <a:gd name="connsiteY1" fmla="*/ 3411835 h 3923609"/>
              <a:gd name="connsiteX2" fmla="*/ 3582426 w 4094201"/>
              <a:gd name="connsiteY2" fmla="*/ 3923609 h 3923609"/>
              <a:gd name="connsiteX3" fmla="*/ 2900059 w 4094201"/>
              <a:gd name="connsiteY3" fmla="*/ 3923609 h 3923609"/>
              <a:gd name="connsiteX4" fmla="*/ 511776 w 4094201"/>
              <a:gd name="connsiteY4" fmla="*/ 3411835 h 3923609"/>
              <a:gd name="connsiteX5" fmla="*/ 1194142 w 4094201"/>
              <a:gd name="connsiteY5" fmla="*/ 3411835 h 3923609"/>
              <a:gd name="connsiteX6" fmla="*/ 1194142 w 4094201"/>
              <a:gd name="connsiteY6" fmla="*/ 3923609 h 3923609"/>
              <a:gd name="connsiteX7" fmla="*/ 511776 w 4094201"/>
              <a:gd name="connsiteY7" fmla="*/ 3923609 h 3923609"/>
              <a:gd name="connsiteX8" fmla="*/ 3241243 w 4094201"/>
              <a:gd name="connsiteY8" fmla="*/ 2388284 h 3923609"/>
              <a:gd name="connsiteX9" fmla="*/ 3070651 w 4094201"/>
              <a:gd name="connsiteY9" fmla="*/ 2558876 h 3923609"/>
              <a:gd name="connsiteX10" fmla="*/ 3241243 w 4094201"/>
              <a:gd name="connsiteY10" fmla="*/ 2729467 h 3923609"/>
              <a:gd name="connsiteX11" fmla="*/ 3411835 w 4094201"/>
              <a:gd name="connsiteY11" fmla="*/ 2558876 h 3923609"/>
              <a:gd name="connsiteX12" fmla="*/ 3241243 w 4094201"/>
              <a:gd name="connsiteY12" fmla="*/ 2388284 h 3923609"/>
              <a:gd name="connsiteX13" fmla="*/ 852958 w 4094201"/>
              <a:gd name="connsiteY13" fmla="*/ 2388284 h 3923609"/>
              <a:gd name="connsiteX14" fmla="*/ 682368 w 4094201"/>
              <a:gd name="connsiteY14" fmla="*/ 2558876 h 3923609"/>
              <a:gd name="connsiteX15" fmla="*/ 852958 w 4094201"/>
              <a:gd name="connsiteY15" fmla="*/ 2729467 h 3923609"/>
              <a:gd name="connsiteX16" fmla="*/ 1023550 w 4094201"/>
              <a:gd name="connsiteY16" fmla="*/ 2558876 h 3923609"/>
              <a:gd name="connsiteX17" fmla="*/ 852958 w 4094201"/>
              <a:gd name="connsiteY17" fmla="*/ 2388284 h 3923609"/>
              <a:gd name="connsiteX18" fmla="*/ 59025 w 4094201"/>
              <a:gd name="connsiteY18" fmla="*/ 2047101 h 3923609"/>
              <a:gd name="connsiteX19" fmla="*/ 4035176 w 4094201"/>
              <a:gd name="connsiteY19" fmla="*/ 2047101 h 3923609"/>
              <a:gd name="connsiteX20" fmla="*/ 4094201 w 4094201"/>
              <a:gd name="connsiteY20" fmla="*/ 2734927 h 3923609"/>
              <a:gd name="connsiteX21" fmla="*/ 4094201 w 4094201"/>
              <a:gd name="connsiteY21" fmla="*/ 3070651 h 3923609"/>
              <a:gd name="connsiteX22" fmla="*/ 0 w 4094201"/>
              <a:gd name="connsiteY22" fmla="*/ 3070651 h 3923609"/>
              <a:gd name="connsiteX23" fmla="*/ 0 w 4094201"/>
              <a:gd name="connsiteY23" fmla="*/ 2734927 h 3923609"/>
              <a:gd name="connsiteX24" fmla="*/ 59025 w 4094201"/>
              <a:gd name="connsiteY24" fmla="*/ 2047101 h 3923609"/>
              <a:gd name="connsiteX25" fmla="*/ 1091787 w 4094201"/>
              <a:gd name="connsiteY25" fmla="*/ 0 h 3923609"/>
              <a:gd name="connsiteX26" fmla="*/ 3002414 w 4094201"/>
              <a:gd name="connsiteY26" fmla="*/ 0 h 3923609"/>
              <a:gd name="connsiteX27" fmla="*/ 3483141 w 4094201"/>
              <a:gd name="connsiteY27" fmla="*/ 336919 h 3923609"/>
              <a:gd name="connsiteX28" fmla="*/ 3848890 w 4094201"/>
              <a:gd name="connsiteY28" fmla="*/ 1342387 h 3923609"/>
              <a:gd name="connsiteX29" fmla="*/ 3961310 w 4094201"/>
              <a:gd name="connsiteY29" fmla="*/ 1705917 h 3923609"/>
              <a:gd name="connsiteX30" fmla="*/ 132891 w 4094201"/>
              <a:gd name="connsiteY30" fmla="*/ 1705917 h 3923609"/>
              <a:gd name="connsiteX31" fmla="*/ 245311 w 4094201"/>
              <a:gd name="connsiteY31" fmla="*/ 1342387 h 3923609"/>
              <a:gd name="connsiteX32" fmla="*/ 611060 w 4094201"/>
              <a:gd name="connsiteY32" fmla="*/ 336919 h 3923609"/>
              <a:gd name="connsiteX33" fmla="*/ 1091787 w 4094201"/>
              <a:gd name="connsiteY33" fmla="*/ 0 h 3923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094201" h="3923609">
                <a:moveTo>
                  <a:pt x="2900059" y="3411835"/>
                </a:moveTo>
                <a:lnTo>
                  <a:pt x="3582426" y="3411835"/>
                </a:lnTo>
                <a:lnTo>
                  <a:pt x="3582426" y="3923609"/>
                </a:lnTo>
                <a:lnTo>
                  <a:pt x="2900059" y="3923609"/>
                </a:lnTo>
                <a:close/>
                <a:moveTo>
                  <a:pt x="511776" y="3411835"/>
                </a:moveTo>
                <a:lnTo>
                  <a:pt x="1194142" y="3411835"/>
                </a:lnTo>
                <a:lnTo>
                  <a:pt x="1194142" y="3923609"/>
                </a:lnTo>
                <a:lnTo>
                  <a:pt x="511776" y="3923609"/>
                </a:lnTo>
                <a:close/>
                <a:moveTo>
                  <a:pt x="3241243" y="2388284"/>
                </a:moveTo>
                <a:cubicBezTo>
                  <a:pt x="3147028" y="2388284"/>
                  <a:pt x="3070651" y="2464660"/>
                  <a:pt x="3070651" y="2558876"/>
                </a:cubicBezTo>
                <a:cubicBezTo>
                  <a:pt x="3070651" y="2653091"/>
                  <a:pt x="3147028" y="2729467"/>
                  <a:pt x="3241243" y="2729467"/>
                </a:cubicBezTo>
                <a:cubicBezTo>
                  <a:pt x="3335458" y="2729467"/>
                  <a:pt x="3411835" y="2653091"/>
                  <a:pt x="3411835" y="2558876"/>
                </a:cubicBezTo>
                <a:cubicBezTo>
                  <a:pt x="3411835" y="2464660"/>
                  <a:pt x="3335458" y="2388284"/>
                  <a:pt x="3241243" y="2388284"/>
                </a:cubicBezTo>
                <a:close/>
                <a:moveTo>
                  <a:pt x="852958" y="2388284"/>
                </a:moveTo>
                <a:cubicBezTo>
                  <a:pt x="758743" y="2388284"/>
                  <a:pt x="682368" y="2464660"/>
                  <a:pt x="682368" y="2558876"/>
                </a:cubicBezTo>
                <a:cubicBezTo>
                  <a:pt x="682368" y="2653091"/>
                  <a:pt x="758743" y="2729467"/>
                  <a:pt x="852958" y="2729467"/>
                </a:cubicBezTo>
                <a:cubicBezTo>
                  <a:pt x="947174" y="2729467"/>
                  <a:pt x="1023550" y="2653091"/>
                  <a:pt x="1023550" y="2558876"/>
                </a:cubicBezTo>
                <a:cubicBezTo>
                  <a:pt x="1023550" y="2464660"/>
                  <a:pt x="947174" y="2388284"/>
                  <a:pt x="852958" y="2388284"/>
                </a:cubicBezTo>
                <a:close/>
                <a:moveTo>
                  <a:pt x="59025" y="2047101"/>
                </a:moveTo>
                <a:lnTo>
                  <a:pt x="4035176" y="2047101"/>
                </a:lnTo>
                <a:cubicBezTo>
                  <a:pt x="4074262" y="2274295"/>
                  <a:pt x="4094007" y="2504395"/>
                  <a:pt x="4094201" y="2734927"/>
                </a:cubicBezTo>
                <a:lnTo>
                  <a:pt x="4094201" y="3070651"/>
                </a:lnTo>
                <a:lnTo>
                  <a:pt x="0" y="3070651"/>
                </a:lnTo>
                <a:lnTo>
                  <a:pt x="0" y="2734927"/>
                </a:lnTo>
                <a:cubicBezTo>
                  <a:pt x="195" y="2504395"/>
                  <a:pt x="19939" y="2274295"/>
                  <a:pt x="59025" y="2047101"/>
                </a:cubicBezTo>
                <a:close/>
                <a:moveTo>
                  <a:pt x="1091787" y="0"/>
                </a:moveTo>
                <a:lnTo>
                  <a:pt x="3002414" y="0"/>
                </a:lnTo>
                <a:cubicBezTo>
                  <a:pt x="3217431" y="455"/>
                  <a:pt x="3409348" y="134960"/>
                  <a:pt x="3483141" y="336919"/>
                </a:cubicBezTo>
                <a:lnTo>
                  <a:pt x="3848890" y="1342387"/>
                </a:lnTo>
                <a:cubicBezTo>
                  <a:pt x="3893073" y="1462142"/>
                  <a:pt x="3929240" y="1583432"/>
                  <a:pt x="3961310" y="1705917"/>
                </a:cubicBezTo>
                <a:lnTo>
                  <a:pt x="132891" y="1705917"/>
                </a:lnTo>
                <a:cubicBezTo>
                  <a:pt x="164963" y="1583432"/>
                  <a:pt x="201810" y="1462142"/>
                  <a:pt x="245311" y="1342387"/>
                </a:cubicBezTo>
                <a:lnTo>
                  <a:pt x="611060" y="336919"/>
                </a:lnTo>
                <a:cubicBezTo>
                  <a:pt x="684853" y="134960"/>
                  <a:pt x="876770" y="455"/>
                  <a:pt x="1091787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E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C40EFA2-DF55-AE0A-6BC0-1DE8D64A0C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AB9748-3C65-6BD7-C3A9-F2FBCFFBF946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43012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C33F9AB-5BC4-1A26-73BD-DDAB097454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1362" y="2460162"/>
            <a:ext cx="10629275" cy="1319121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3D573727-67A7-19A6-D178-E8E8F5631F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81400" y="4258739"/>
            <a:ext cx="4806182" cy="539385"/>
          </a:xfrm>
          <a:prstGeom prst="roundRect">
            <a:avLst>
              <a:gd name="adj" fmla="val 50000"/>
            </a:avLst>
          </a:prstGeom>
          <a:solidFill>
            <a:srgbClr val="003087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EE"/>
              <a:t>Veebileht või e-mail </a:t>
            </a:r>
            <a:r>
              <a:rPr lang="en-US" err="1"/>
              <a:t>aadress</a:t>
            </a:r>
            <a:endParaRPr lang="en-EE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D904560B-CCF2-7B63-F0D9-00B1983B91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10A0D26-7EA8-821D-C35A-530C9D592E75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96659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ühi (joone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D904560B-CCF2-7B63-F0D9-00B1983B91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10A0D26-7EA8-821D-C35A-530C9D592E75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2523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õh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D8B089C6-8035-2B0E-08C9-2B68BE18D1A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66763" y="1103887"/>
            <a:ext cx="5506994" cy="5136275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 sz="12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Image Placeholder</a:t>
            </a:r>
            <a:endParaRPr lang="en-ID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EE16F8D-1CC1-F516-45D4-4807023D75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80922" y="1103887"/>
            <a:ext cx="5811078" cy="51679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116B2FA-09E3-2249-93AE-F6577CFDD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0922" y="1689100"/>
            <a:ext cx="5811078" cy="4551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A856CF7-699E-E324-EAAE-135C21B695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9937197-CE1A-E46F-B556-F776326836CE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8609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6EF898F4-52FC-36FD-5009-BB54847BC2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29693981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73BD07D9-1570-7A54-024C-5192CB1FD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29012DEC-C094-6BC9-1E34-83DB470B6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9FC7C2CB-8B2A-BD23-3FA8-8D578036B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Teksti kohatäide 4">
            <a:extLst>
              <a:ext uri="{FF2B5EF4-FFF2-40B4-BE49-F238E27FC236}">
                <a16:creationId xmlns:a16="http://schemas.microsoft.com/office/drawing/2014/main" id="{C2911417-D371-E558-1729-E9F86B1C83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6" name="Sisu kohatäide 5">
            <a:extLst>
              <a:ext uri="{FF2B5EF4-FFF2-40B4-BE49-F238E27FC236}">
                <a16:creationId xmlns:a16="http://schemas.microsoft.com/office/drawing/2014/main" id="{37D0C5FB-9F66-90DD-B8A8-3779E711C0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7" name="Kuupäeva kohatäide 6">
            <a:extLst>
              <a:ext uri="{FF2B5EF4-FFF2-40B4-BE49-F238E27FC236}">
                <a16:creationId xmlns:a16="http://schemas.microsoft.com/office/drawing/2014/main" id="{5D7C1E60-CAD1-20C8-C693-3106BD923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0409D-89BE-4FFC-A512-0C533CA58773}" type="datetimeFigureOut">
              <a:rPr lang="et-EE" smtClean="0"/>
              <a:t>07.12.2025</a:t>
            </a:fld>
            <a:endParaRPr lang="et-EE"/>
          </a:p>
        </p:txBody>
      </p:sp>
      <p:sp>
        <p:nvSpPr>
          <p:cNvPr id="8" name="Jaluse kohatäide 7">
            <a:extLst>
              <a:ext uri="{FF2B5EF4-FFF2-40B4-BE49-F238E27FC236}">
                <a16:creationId xmlns:a16="http://schemas.microsoft.com/office/drawing/2014/main" id="{7E195C8A-AC4C-8236-7236-3D103C55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aidinumbri kohatäide 8">
            <a:extLst>
              <a:ext uri="{FF2B5EF4-FFF2-40B4-BE49-F238E27FC236}">
                <a16:creationId xmlns:a16="http://schemas.microsoft.com/office/drawing/2014/main" id="{918FA5AD-64A8-4D73-8336-876184FBD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9E72-F0FA-495F-8A10-0DAFC3699FF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727031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C09D9FC-74D5-CC54-0BB9-F12C69A180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4903427"/>
            <a:ext cx="11425237" cy="1090324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26A37F-07AE-46BB-5CDD-EF125B55B8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 hasCustomPrompt="1"/>
          </p:nvPr>
        </p:nvSpPr>
        <p:spPr>
          <a:xfrm>
            <a:off x="1" y="1382751"/>
            <a:ext cx="12192000" cy="327845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 sz="12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Image Placeholder</a:t>
            </a:r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6B18D2-B1DC-3C40-88B1-3FFDBF5A50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80BACE-E02B-3F19-D0C0-55FAFEA5E285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7F7AA85-77AB-B7BB-389F-6374DE3838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4381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308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9116106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õh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8762F-35C5-45EF-E6D2-C5297B03CC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2" y="1103887"/>
            <a:ext cx="5809729" cy="51679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280E253-6A65-8C56-B9E3-DAEA78CEA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762" y="1689100"/>
            <a:ext cx="5809729" cy="4551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D209172-84FD-2493-4D61-1C04B8EA00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85006" y="1103887"/>
            <a:ext cx="5506994" cy="5136275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 sz="12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Image Placeholder</a:t>
            </a:r>
            <a:endParaRPr lang="en-ID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5F962A7E-BF88-A8C7-EDED-FA4722F76B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3C5F65C-F230-7A89-4154-5DF4357D5519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29237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õh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D8B089C6-8035-2B0E-08C9-2B68BE18D1A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66763" y="1103887"/>
            <a:ext cx="5506994" cy="5136275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 sz="12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Image Placeholder</a:t>
            </a:r>
            <a:endParaRPr lang="en-ID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EE16F8D-1CC1-F516-45D4-4807023D75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80922" y="1103887"/>
            <a:ext cx="5811078" cy="51679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116B2FA-09E3-2249-93AE-F6577CFDD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0922" y="1689100"/>
            <a:ext cx="5811078" cy="4551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A856CF7-699E-E324-EAAE-135C21B695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9937197-CE1A-E46F-B556-F776326836CE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27240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õh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9DEE67-71DF-471E-8DDC-82A33401132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1730" y="0"/>
            <a:ext cx="9780270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 sz="12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Image Placeholder</a:t>
            </a:r>
            <a:endParaRPr lang="en-ID"/>
          </a:p>
        </p:txBody>
      </p:sp>
      <p:sp>
        <p:nvSpPr>
          <p:cNvPr id="7" name="Title 11">
            <a:extLst>
              <a:ext uri="{FF2B5EF4-FFF2-40B4-BE49-F238E27FC236}">
                <a16:creationId xmlns:a16="http://schemas.microsoft.com/office/drawing/2014/main" id="{36D92282-648F-2E68-E54A-14DDA20FB5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30036" y="3087552"/>
            <a:ext cx="2276494" cy="682896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EA803D-9264-C5A2-85C2-E2F28DA00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272871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õhi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9DEE67-71DF-471E-8DDC-82A33401132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130531"/>
            <a:ext cx="12192000" cy="2588854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 sz="12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Image Placeholder</a:t>
            </a:r>
            <a:endParaRPr lang="en-ID"/>
          </a:p>
        </p:txBody>
      </p:sp>
      <p:sp>
        <p:nvSpPr>
          <p:cNvPr id="4" name="Title 11">
            <a:extLst>
              <a:ext uri="{FF2B5EF4-FFF2-40B4-BE49-F238E27FC236}">
                <a16:creationId xmlns:a16="http://schemas.microsoft.com/office/drawing/2014/main" id="{1B64CB3F-A091-57BD-CC58-DF49C3BC3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2" y="3950970"/>
            <a:ext cx="4027308" cy="2237825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C98677E-C31E-F5AA-C739-BC23DD7F0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070" y="3950969"/>
            <a:ext cx="7397930" cy="22378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80962980-9CC5-E476-5549-D89B67150E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70164D-4AB7-D9C6-7184-FE7CBE5A809F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649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õhi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DC09D-0F77-77DC-D1A9-EF226BC176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6763" y="1260330"/>
            <a:ext cx="1058703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6202EE-8C6E-9FEE-4F8F-29BC6CB67A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763" y="3941908"/>
            <a:ext cx="1058703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EE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F6E637BF-152C-7916-522F-598B0BF3E8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459E097-2C51-512D-CAD9-74E20A467289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08622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õhi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8567D-9030-3E4D-130B-C1A6745CDB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1333500"/>
            <a:ext cx="10580687" cy="32289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EB7E6D-78A0-978B-B872-B148BF271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3" y="4589463"/>
            <a:ext cx="1058068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7D8F9373-1395-012F-B410-50534B45BF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99CF1A7-9CD4-034A-73B7-7E4BD8A42DAE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316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õhi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CAE79-1BE8-D2A3-7CDF-C8DA1000D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1214858"/>
            <a:ext cx="10587037" cy="1452142"/>
          </a:xfrm>
          <a:prstGeom prst="rect">
            <a:avLst/>
          </a:prstGeom>
        </p:spPr>
        <p:txBody>
          <a:bodyPr/>
          <a:lstStyle/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D3A2F-8C92-D93D-5712-50748525B3D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6762" y="2756694"/>
            <a:ext cx="10587037" cy="3509962"/>
          </a:xfrm>
        </p:spPr>
        <p:txBody>
          <a:bodyPr/>
          <a:lstStyle/>
          <a:p>
            <a:pPr lvl="0"/>
            <a:r>
              <a:rPr lang="en-US"/>
              <a:t>Click to edit Master text </a:t>
            </a:r>
            <a:r>
              <a:rPr lang="en-US" err="1"/>
              <a:t>syles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A388876D-4EEF-86D8-CFD5-D2188BAD48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BD8CA78-0D38-BF03-3CD9-6F8F8A99ED4B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42928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õh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1">
            <a:extLst>
              <a:ext uri="{FF2B5EF4-FFF2-40B4-BE49-F238E27FC236}">
                <a16:creationId xmlns:a16="http://schemas.microsoft.com/office/drawing/2014/main" id="{36D92282-648F-2E68-E54A-14DDA20FB5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30036" y="3087552"/>
            <a:ext cx="2276494" cy="682896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EE384C-F7E4-7128-5200-2DB61267C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6D144F4-51D8-9D6B-B6EA-F5364C7ED11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1730" y="0"/>
            <a:ext cx="9780270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 sz="12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Image Placeholder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30086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õhi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DD8AF-9345-9EE1-6680-2873BA93B6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1214856"/>
            <a:ext cx="10587037" cy="939063"/>
          </a:xfrm>
          <a:prstGeom prst="rect">
            <a:avLst/>
          </a:prstGeom>
        </p:spPr>
        <p:txBody>
          <a:bodyPr/>
          <a:lstStyle/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59F17F-0CD5-32D8-9A2F-3280BC914C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6763" y="2333305"/>
            <a:ext cx="5253037" cy="38436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D18D8D7-7824-A042-9348-57C239A2254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00763" y="2333305"/>
            <a:ext cx="5253037" cy="38436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F631F725-DAC2-76FA-3FDE-896E029AC9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E74AA99-D00E-D33D-E19F-631F319C604A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2020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õhi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1431B-E6BF-5D65-4B97-108FE1479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1123121"/>
            <a:ext cx="10587037" cy="1133062"/>
          </a:xfrm>
        </p:spPr>
        <p:txBody>
          <a:bodyPr/>
          <a:lstStyle/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FB8B3-1C22-381D-E53A-DDC6164C2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763" y="2355574"/>
            <a:ext cx="10587037" cy="38213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A8F29C10-6243-4F4E-7DE9-E879214E5F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98A138-76F5-9165-BA96-A38E446AC882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72250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õhi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FB11952B-3F02-838E-6D1D-38CBD9248D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251881" y="1075038"/>
            <a:ext cx="4447489" cy="179502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EE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0B7B218-0E74-23C2-E7C2-46E4C9269A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6763" y="3081403"/>
            <a:ext cx="10587037" cy="30636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9E46283D-811B-838D-B5E9-D933237F82B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06310" y="1075036"/>
            <a:ext cx="4447490" cy="1795021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EE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A703F8FE-4A80-DB97-5B87-A32531CAC1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A0718C4-CBE6-243F-921D-0F0AD6B4D3F2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04037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õhi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FB11952B-3F02-838E-6D1D-38CBD9248D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6763" y="4122737"/>
            <a:ext cx="7341979" cy="200818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EE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5645507-6BFC-03DC-1CE5-5576947BA2F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58211" y="674556"/>
            <a:ext cx="2795589" cy="545636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EE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0B7B218-0E74-23C2-E7C2-46E4C9269A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6763" y="1246909"/>
            <a:ext cx="7341979" cy="26504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D04C673-49EE-D33D-804B-C6B28416B2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C491EDD-7DF7-24FD-123B-ED73360D5BB4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62745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õhi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575A8-8DF8-6F82-B3B4-771B17C9A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1269299"/>
            <a:ext cx="4005262" cy="108838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C20FC-5970-3EF4-9877-F38F1275E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29144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901726-052A-8A44-5F06-2CD4947E26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6764" y="2539682"/>
            <a:ext cx="4005262" cy="373917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1FCDB37C-70AD-182C-A5E0-299E25A4A1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4700C8C-78FB-F2A4-BA0B-69CF454827DA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18196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õhi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575A8-8DF8-6F82-B3B4-771B17C9A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1269299"/>
            <a:ext cx="4005262" cy="108838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901726-052A-8A44-5F06-2CD4947E26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6764" y="2539682"/>
            <a:ext cx="4005262" cy="373917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4552B5B3-D8C4-718B-F544-3876520D62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511519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EE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31313E88-EFE1-EA88-0155-5C57D3DF92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9C939E-283C-3FBE-0185-D765054B14F4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18442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õhi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977DB-1347-338E-90C0-C2E086180F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1236785"/>
            <a:ext cx="10587037" cy="1133062"/>
          </a:xfrm>
        </p:spPr>
        <p:txBody>
          <a:bodyPr/>
          <a:lstStyle/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4B65D-0B95-3223-8E56-15654B3208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6763" y="2549236"/>
            <a:ext cx="10587037" cy="36277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DFD8FCCA-79AA-0077-4FCF-85E28D2197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6E75D7B-715A-D10F-42F1-016D08E8A457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23538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õhi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DE4B78-732F-BC6E-6F17-AFE4BDE66C78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8724900" y="1168399"/>
            <a:ext cx="2628900" cy="5008564"/>
          </a:xfrm>
        </p:spPr>
        <p:txBody>
          <a:bodyPr vert="eaVert"/>
          <a:lstStyle/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3833EE-FC3B-5DB3-0648-D391B1859A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6763" y="1168399"/>
            <a:ext cx="7805737" cy="5008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F6ACE98F-9F1B-84DA-46C0-17A6328628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A0283C0-D351-AE1D-BC7A-5D67C9E89989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37505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4302FAB-7EB8-0B94-5362-42B3858A45E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6296" y="1240673"/>
            <a:ext cx="4739957" cy="4634814"/>
          </a:xfrm>
          <a:custGeom>
            <a:avLst/>
            <a:gdLst>
              <a:gd name="connsiteX0" fmla="*/ 2563318 w 5126636"/>
              <a:gd name="connsiteY0" fmla="*/ 0 h 5126636"/>
              <a:gd name="connsiteX1" fmla="*/ 5126636 w 5126636"/>
              <a:gd name="connsiteY1" fmla="*/ 2563318 h 5126636"/>
              <a:gd name="connsiteX2" fmla="*/ 2563318 w 5126636"/>
              <a:gd name="connsiteY2" fmla="*/ 5126636 h 5126636"/>
              <a:gd name="connsiteX3" fmla="*/ 0 w 5126636"/>
              <a:gd name="connsiteY3" fmla="*/ 2563318 h 5126636"/>
              <a:gd name="connsiteX4" fmla="*/ 2563318 w 5126636"/>
              <a:gd name="connsiteY4" fmla="*/ 0 h 5126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26636" h="5126636">
                <a:moveTo>
                  <a:pt x="2563318" y="0"/>
                </a:moveTo>
                <a:cubicBezTo>
                  <a:pt x="3978999" y="0"/>
                  <a:pt x="5126636" y="1147637"/>
                  <a:pt x="5126636" y="2563318"/>
                </a:cubicBezTo>
                <a:cubicBezTo>
                  <a:pt x="5126636" y="3978999"/>
                  <a:pt x="3978999" y="5126636"/>
                  <a:pt x="2563318" y="5126636"/>
                </a:cubicBezTo>
                <a:cubicBezTo>
                  <a:pt x="1147637" y="5126636"/>
                  <a:pt x="0" y="3978999"/>
                  <a:pt x="0" y="2563318"/>
                </a:cubicBezTo>
                <a:cubicBezTo>
                  <a:pt x="0" y="1147637"/>
                  <a:pt x="1147637" y="0"/>
                  <a:pt x="2563318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EE"/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BFD6A665-1E62-E177-472C-A250662E0D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BEB034B3-7A20-E0DE-5926-289E3945D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99CC65B-FDF6-38BB-53FC-3FCAFF433F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6F197F-08D2-D55C-93B9-8141B19EC44D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4191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23943C27-9858-F51B-FDFA-C9C8E119D8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9784" y="1268413"/>
            <a:ext cx="4739957" cy="463481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AC238332-C4BB-3379-7A4D-66B1077CA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3154960-CB0C-EF6E-288D-934CAC160193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77685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õhi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9DEE67-71DF-471E-8DDC-82A33401132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130531"/>
            <a:ext cx="12192000" cy="2588854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 sz="12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Image Placeholder</a:t>
            </a:r>
            <a:endParaRPr lang="en-ID"/>
          </a:p>
        </p:txBody>
      </p:sp>
      <p:sp>
        <p:nvSpPr>
          <p:cNvPr id="4" name="Title 11">
            <a:extLst>
              <a:ext uri="{FF2B5EF4-FFF2-40B4-BE49-F238E27FC236}">
                <a16:creationId xmlns:a16="http://schemas.microsoft.com/office/drawing/2014/main" id="{1B64CB3F-A091-57BD-CC58-DF49C3BC3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2" y="3950970"/>
            <a:ext cx="4027308" cy="2237825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C98677E-C31E-F5AA-C739-BC23DD7F0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070" y="3950969"/>
            <a:ext cx="7397930" cy="22378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80962980-9CC5-E476-5549-D89B67150E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70164D-4AB7-D9C6-7184-FE7CBE5A809F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60845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a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8B102D3-AFC8-6971-D982-8AC512D8EDD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6296" y="1256057"/>
            <a:ext cx="4739957" cy="4634814"/>
          </a:xfrm>
          <a:custGeom>
            <a:avLst/>
            <a:gdLst>
              <a:gd name="connsiteX0" fmla="*/ 2381219 w 4372592"/>
              <a:gd name="connsiteY0" fmla="*/ 0 h 3613973"/>
              <a:gd name="connsiteX1" fmla="*/ 4372592 w 4372592"/>
              <a:gd name="connsiteY1" fmla="*/ 0 h 3613973"/>
              <a:gd name="connsiteX2" fmla="*/ 4372592 w 4372592"/>
              <a:gd name="connsiteY2" fmla="*/ 1222218 h 3613973"/>
              <a:gd name="connsiteX3" fmla="*/ 4130257 w 4372592"/>
              <a:gd name="connsiteY3" fmla="*/ 2460240 h 3613973"/>
              <a:gd name="connsiteX4" fmla="*/ 3276811 w 4372592"/>
              <a:gd name="connsiteY4" fmla="*/ 3613973 h 3613973"/>
              <a:gd name="connsiteX5" fmla="*/ 2570874 w 4372592"/>
              <a:gd name="connsiteY5" fmla="*/ 3045010 h 3613973"/>
              <a:gd name="connsiteX6" fmla="*/ 3155643 w 4372592"/>
              <a:gd name="connsiteY6" fmla="*/ 2270586 h 3613973"/>
              <a:gd name="connsiteX7" fmla="*/ 3268004 w 4372592"/>
              <a:gd name="connsiteY7" fmla="*/ 1989809 h 3613973"/>
              <a:gd name="connsiteX8" fmla="*/ 3276017 w 4372592"/>
              <a:gd name="connsiteY8" fmla="*/ 1959763 h 3613973"/>
              <a:gd name="connsiteX9" fmla="*/ 2381219 w 4372592"/>
              <a:gd name="connsiteY9" fmla="*/ 1959763 h 3613973"/>
              <a:gd name="connsiteX10" fmla="*/ 0 w 4372592"/>
              <a:gd name="connsiteY10" fmla="*/ 0 h 3613973"/>
              <a:gd name="connsiteX11" fmla="*/ 1991374 w 4372592"/>
              <a:gd name="connsiteY11" fmla="*/ 0 h 3613973"/>
              <a:gd name="connsiteX12" fmla="*/ 1991374 w 4372592"/>
              <a:gd name="connsiteY12" fmla="*/ 1222218 h 3613973"/>
              <a:gd name="connsiteX13" fmla="*/ 1749037 w 4372592"/>
              <a:gd name="connsiteY13" fmla="*/ 2460240 h 3613973"/>
              <a:gd name="connsiteX14" fmla="*/ 895591 w 4372592"/>
              <a:gd name="connsiteY14" fmla="*/ 3613973 h 3613973"/>
              <a:gd name="connsiteX15" fmla="*/ 189655 w 4372592"/>
              <a:gd name="connsiteY15" fmla="*/ 3045010 h 3613973"/>
              <a:gd name="connsiteX16" fmla="*/ 774424 w 4372592"/>
              <a:gd name="connsiteY16" fmla="*/ 2270586 h 3613973"/>
              <a:gd name="connsiteX17" fmla="*/ 886784 w 4372592"/>
              <a:gd name="connsiteY17" fmla="*/ 1989809 h 3613973"/>
              <a:gd name="connsiteX18" fmla="*/ 894798 w 4372592"/>
              <a:gd name="connsiteY18" fmla="*/ 1959763 h 3613973"/>
              <a:gd name="connsiteX19" fmla="*/ 0 w 4372592"/>
              <a:gd name="connsiteY19" fmla="*/ 1959763 h 3613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72592" h="3613973">
                <a:moveTo>
                  <a:pt x="2381219" y="0"/>
                </a:moveTo>
                <a:lnTo>
                  <a:pt x="4372592" y="0"/>
                </a:lnTo>
                <a:lnTo>
                  <a:pt x="4372592" y="1222218"/>
                </a:lnTo>
                <a:cubicBezTo>
                  <a:pt x="4372592" y="1678794"/>
                  <a:pt x="4291813" y="2091468"/>
                  <a:pt x="4130257" y="2460240"/>
                </a:cubicBezTo>
                <a:cubicBezTo>
                  <a:pt x="3968699" y="2829014"/>
                  <a:pt x="3684216" y="3213591"/>
                  <a:pt x="3276811" y="3613973"/>
                </a:cubicBezTo>
                <a:lnTo>
                  <a:pt x="2570874" y="3045010"/>
                </a:lnTo>
                <a:cubicBezTo>
                  <a:pt x="2837795" y="2771063"/>
                  <a:pt x="3032717" y="2512923"/>
                  <a:pt x="3155643" y="2270586"/>
                </a:cubicBezTo>
                <a:cubicBezTo>
                  <a:pt x="3201740" y="2179709"/>
                  <a:pt x="3239192" y="2086118"/>
                  <a:pt x="3268004" y="1989809"/>
                </a:cubicBezTo>
                <a:lnTo>
                  <a:pt x="3276017" y="1959763"/>
                </a:lnTo>
                <a:lnTo>
                  <a:pt x="2381219" y="1959763"/>
                </a:lnTo>
                <a:close/>
                <a:moveTo>
                  <a:pt x="0" y="0"/>
                </a:moveTo>
                <a:lnTo>
                  <a:pt x="1991374" y="0"/>
                </a:lnTo>
                <a:lnTo>
                  <a:pt x="1991374" y="1222218"/>
                </a:lnTo>
                <a:cubicBezTo>
                  <a:pt x="1991374" y="1678794"/>
                  <a:pt x="1910595" y="2091468"/>
                  <a:pt x="1749037" y="2460240"/>
                </a:cubicBezTo>
                <a:cubicBezTo>
                  <a:pt x="1587480" y="2829014"/>
                  <a:pt x="1302998" y="3213591"/>
                  <a:pt x="895591" y="3613973"/>
                </a:cubicBezTo>
                <a:lnTo>
                  <a:pt x="189655" y="3045010"/>
                </a:lnTo>
                <a:cubicBezTo>
                  <a:pt x="456577" y="2771063"/>
                  <a:pt x="651500" y="2512923"/>
                  <a:pt x="774424" y="2270586"/>
                </a:cubicBezTo>
                <a:cubicBezTo>
                  <a:pt x="820520" y="2179709"/>
                  <a:pt x="857974" y="2086118"/>
                  <a:pt x="886784" y="1989809"/>
                </a:cubicBezTo>
                <a:lnTo>
                  <a:pt x="894798" y="1959763"/>
                </a:lnTo>
                <a:lnTo>
                  <a:pt x="0" y="1959763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353DCDA0-BE9F-B2FB-C9E9-ABA2BF6705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754D7BD-0D51-A1BD-04D9-A91510162480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86084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a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50" name="Slide Number Placeholder 3">
            <a:extLst>
              <a:ext uri="{FF2B5EF4-FFF2-40B4-BE49-F238E27FC236}">
                <a16:creationId xmlns:a16="http://schemas.microsoft.com/office/drawing/2014/main" id="{D5DEA732-F44C-44F5-7C1A-DB188537C7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C2770E43-98B2-9D5F-8B57-C383E2C3F9AB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Picture Placeholder 78">
            <a:extLst>
              <a:ext uri="{FF2B5EF4-FFF2-40B4-BE49-F238E27FC236}">
                <a16:creationId xmlns:a16="http://schemas.microsoft.com/office/drawing/2014/main" id="{4F3D3FCE-43B9-B437-E13E-4EFE4B6BD3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8047" y="1342554"/>
            <a:ext cx="4598834" cy="4431287"/>
          </a:xfrm>
          <a:custGeom>
            <a:avLst/>
            <a:gdLst>
              <a:gd name="connsiteX0" fmla="*/ 5915154 w 6496870"/>
              <a:gd name="connsiteY0" fmla="*/ 2697750 h 6260173"/>
              <a:gd name="connsiteX1" fmla="*/ 5955543 w 6496870"/>
              <a:gd name="connsiteY1" fmla="*/ 2714516 h 6260173"/>
              <a:gd name="connsiteX2" fmla="*/ 6478434 w 6496870"/>
              <a:gd name="connsiteY2" fmla="*/ 3846630 h 6260173"/>
              <a:gd name="connsiteX3" fmla="*/ 6482206 w 6496870"/>
              <a:gd name="connsiteY3" fmla="*/ 4350699 h 6260173"/>
              <a:gd name="connsiteX4" fmla="*/ 6362137 w 6496870"/>
              <a:gd name="connsiteY4" fmla="*/ 4822162 h 6260173"/>
              <a:gd name="connsiteX5" fmla="*/ 5820903 w 6496870"/>
              <a:gd name="connsiteY5" fmla="*/ 5603362 h 6260173"/>
              <a:gd name="connsiteX6" fmla="*/ 4990709 w 6496870"/>
              <a:gd name="connsiteY6" fmla="*/ 6069373 h 6260173"/>
              <a:gd name="connsiteX7" fmla="*/ 4510709 w 6496870"/>
              <a:gd name="connsiteY7" fmla="*/ 6144630 h 6260173"/>
              <a:gd name="connsiteX8" fmla="*/ 4453452 w 6496870"/>
              <a:gd name="connsiteY8" fmla="*/ 6145487 h 6260173"/>
              <a:gd name="connsiteX9" fmla="*/ 4026663 w 6496870"/>
              <a:gd name="connsiteY9" fmla="*/ 6097385 h 6260173"/>
              <a:gd name="connsiteX10" fmla="*/ 3986309 w 6496870"/>
              <a:gd name="connsiteY10" fmla="*/ 6112230 h 6260173"/>
              <a:gd name="connsiteX11" fmla="*/ 3359497 w 6496870"/>
              <a:gd name="connsiteY11" fmla="*/ 6259796 h 6260173"/>
              <a:gd name="connsiteX12" fmla="*/ 3353326 w 6496870"/>
              <a:gd name="connsiteY12" fmla="*/ 6260173 h 6260173"/>
              <a:gd name="connsiteX13" fmla="*/ 3301726 w 6496870"/>
              <a:gd name="connsiteY13" fmla="*/ 6214230 h 6260173"/>
              <a:gd name="connsiteX14" fmla="*/ 3347292 w 6496870"/>
              <a:gd name="connsiteY14" fmla="*/ 6156459 h 6260173"/>
              <a:gd name="connsiteX15" fmla="*/ 3950823 w 6496870"/>
              <a:gd name="connsiteY15" fmla="*/ 6014070 h 6260173"/>
              <a:gd name="connsiteX16" fmla="*/ 3935052 w 6496870"/>
              <a:gd name="connsiteY16" fmla="*/ 4381830 h 6260173"/>
              <a:gd name="connsiteX17" fmla="*/ 4415943 w 6496870"/>
              <a:gd name="connsiteY17" fmla="*/ 3677190 h 6260173"/>
              <a:gd name="connsiteX18" fmla="*/ 5155349 w 6496870"/>
              <a:gd name="connsiteY18" fmla="*/ 3235384 h 6260173"/>
              <a:gd name="connsiteX19" fmla="*/ 5876240 w 6496870"/>
              <a:gd name="connsiteY19" fmla="*/ 2717739 h 6260173"/>
              <a:gd name="connsiteX20" fmla="*/ 5915154 w 6496870"/>
              <a:gd name="connsiteY20" fmla="*/ 2697750 h 6260173"/>
              <a:gd name="connsiteX21" fmla="*/ 759240 w 6496870"/>
              <a:gd name="connsiteY21" fmla="*/ 2109053 h 6260173"/>
              <a:gd name="connsiteX22" fmla="*/ 779478 w 6496870"/>
              <a:gd name="connsiteY22" fmla="*/ 2113294 h 6260173"/>
              <a:gd name="connsiteX23" fmla="*/ 806736 w 6496870"/>
              <a:gd name="connsiteY23" fmla="*/ 2181625 h 6260173"/>
              <a:gd name="connsiteX24" fmla="*/ 628313 w 6496870"/>
              <a:gd name="connsiteY24" fmla="*/ 2775488 h 6260173"/>
              <a:gd name="connsiteX25" fmla="*/ 2049798 w 6496870"/>
              <a:gd name="connsiteY25" fmla="*/ 3577945 h 6260173"/>
              <a:gd name="connsiteX26" fmla="*/ 2419536 w 6496870"/>
              <a:gd name="connsiteY26" fmla="*/ 4346700 h 6260173"/>
              <a:gd name="connsiteX27" fmla="*/ 2432427 w 6496870"/>
              <a:gd name="connsiteY27" fmla="*/ 5207923 h 6260173"/>
              <a:gd name="connsiteX28" fmla="*/ 2520301 w 6496870"/>
              <a:gd name="connsiteY28" fmla="*/ 6091088 h 6260173"/>
              <a:gd name="connsiteX29" fmla="*/ 2518141 w 6496870"/>
              <a:gd name="connsiteY29" fmla="*/ 6134837 h 6260173"/>
              <a:gd name="connsiteX30" fmla="*/ 2483410 w 6496870"/>
              <a:gd name="connsiteY30" fmla="*/ 6161443 h 6260173"/>
              <a:gd name="connsiteX31" fmla="*/ 2035604 w 6496870"/>
              <a:gd name="connsiteY31" fmla="*/ 6211191 h 6260173"/>
              <a:gd name="connsiteX32" fmla="*/ 1241547 w 6496870"/>
              <a:gd name="connsiteY32" fmla="*/ 6048231 h 6260173"/>
              <a:gd name="connsiteX33" fmla="*/ 803101 w 6496870"/>
              <a:gd name="connsiteY33" fmla="*/ 5799454 h 6260173"/>
              <a:gd name="connsiteX34" fmla="*/ 454827 w 6496870"/>
              <a:gd name="connsiteY34" fmla="*/ 5459751 h 6260173"/>
              <a:gd name="connsiteX35" fmla="*/ 48884 w 6496870"/>
              <a:gd name="connsiteY35" fmla="*/ 4600414 h 6260173"/>
              <a:gd name="connsiteX36" fmla="*/ 60404 w 6496870"/>
              <a:gd name="connsiteY36" fmla="*/ 3648437 h 6260173"/>
              <a:gd name="connsiteX37" fmla="*/ 235227 w 6496870"/>
              <a:gd name="connsiteY37" fmla="*/ 3195077 h 6260173"/>
              <a:gd name="connsiteX38" fmla="*/ 518153 w 6496870"/>
              <a:gd name="connsiteY38" fmla="*/ 2799522 h 6260173"/>
              <a:gd name="connsiteX39" fmla="*/ 525490 w 6496870"/>
              <a:gd name="connsiteY39" fmla="*/ 2757145 h 6260173"/>
              <a:gd name="connsiteX40" fmla="*/ 711113 w 6496870"/>
              <a:gd name="connsiteY40" fmla="*/ 2140551 h 6260173"/>
              <a:gd name="connsiteX41" fmla="*/ 759240 w 6496870"/>
              <a:gd name="connsiteY41" fmla="*/ 2109053 h 6260173"/>
              <a:gd name="connsiteX42" fmla="*/ 3198583 w 6496870"/>
              <a:gd name="connsiteY42" fmla="*/ 258 h 6260173"/>
              <a:gd name="connsiteX43" fmla="*/ 4081658 w 6496870"/>
              <a:gd name="connsiteY43" fmla="*/ 215114 h 6260173"/>
              <a:gd name="connsiteX44" fmla="*/ 4730207 w 6496870"/>
              <a:gd name="connsiteY44" fmla="*/ 705229 h 6260173"/>
              <a:gd name="connsiteX45" fmla="*/ 5129361 w 6496870"/>
              <a:gd name="connsiteY45" fmla="*/ 1412029 h 6260173"/>
              <a:gd name="connsiteX46" fmla="*/ 5162344 w 6496870"/>
              <a:gd name="connsiteY46" fmla="*/ 1439492 h 6260173"/>
              <a:gd name="connsiteX47" fmla="*/ 5603532 w 6496870"/>
              <a:gd name="connsiteY47" fmla="*/ 1908554 h 6260173"/>
              <a:gd name="connsiteX48" fmla="*/ 5592972 w 6496870"/>
              <a:gd name="connsiteY48" fmla="*/ 1981412 h 6260173"/>
              <a:gd name="connsiteX49" fmla="*/ 5561875 w 6496870"/>
              <a:gd name="connsiteY49" fmla="*/ 1991766 h 6260173"/>
              <a:gd name="connsiteX50" fmla="*/ 5520150 w 6496870"/>
              <a:gd name="connsiteY50" fmla="*/ 1970852 h 6260173"/>
              <a:gd name="connsiteX51" fmla="*/ 5095075 w 6496870"/>
              <a:gd name="connsiteY51" fmla="*/ 1519377 h 6260173"/>
              <a:gd name="connsiteX52" fmla="*/ 3689258 w 6496870"/>
              <a:gd name="connsiteY52" fmla="*/ 2349160 h 6260173"/>
              <a:gd name="connsiteX53" fmla="*/ 3419532 w 6496870"/>
              <a:gd name="connsiteY53" fmla="*/ 2366166 h 6260173"/>
              <a:gd name="connsiteX54" fmla="*/ 2838766 w 6496870"/>
              <a:gd name="connsiteY54" fmla="*/ 2284943 h 6260173"/>
              <a:gd name="connsiteX55" fmla="*/ 2086435 w 6496870"/>
              <a:gd name="connsiteY55" fmla="*/ 1865492 h 6260173"/>
              <a:gd name="connsiteX56" fmla="*/ 1277704 w 6496870"/>
              <a:gd name="connsiteY56" fmla="*/ 1500040 h 6260173"/>
              <a:gd name="connsiteX57" fmla="*/ 1220446 w 6496870"/>
              <a:gd name="connsiteY57" fmla="*/ 1492017 h 6260173"/>
              <a:gd name="connsiteX58" fmla="*/ 1234401 w 6496870"/>
              <a:gd name="connsiteY58" fmla="*/ 1435926 h 6260173"/>
              <a:gd name="connsiteX59" fmla="*/ 1721018 w 6496870"/>
              <a:gd name="connsiteY59" fmla="*/ 643514 h 6260173"/>
              <a:gd name="connsiteX60" fmla="*/ 2479555 w 6496870"/>
              <a:gd name="connsiteY60" fmla="*/ 128097 h 6260173"/>
              <a:gd name="connsiteX61" fmla="*/ 2480721 w 6496870"/>
              <a:gd name="connsiteY61" fmla="*/ 127617 h 6260173"/>
              <a:gd name="connsiteX62" fmla="*/ 3071181 w 6496870"/>
              <a:gd name="connsiteY62" fmla="*/ 2321 h 6260173"/>
              <a:gd name="connsiteX63" fmla="*/ 3198583 w 6496870"/>
              <a:gd name="connsiteY63" fmla="*/ 258 h 6260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6496870" h="6260173">
                <a:moveTo>
                  <a:pt x="5915154" y="2697750"/>
                </a:moveTo>
                <a:cubicBezTo>
                  <a:pt x="5930343" y="2697099"/>
                  <a:pt x="5945223" y="2703236"/>
                  <a:pt x="5955543" y="2714516"/>
                </a:cubicBezTo>
                <a:cubicBezTo>
                  <a:pt x="6246286" y="3030664"/>
                  <a:pt x="6427109" y="3422139"/>
                  <a:pt x="6478434" y="3846630"/>
                </a:cubicBezTo>
                <a:cubicBezTo>
                  <a:pt x="6501680" y="4014390"/>
                  <a:pt x="6502949" y="4183967"/>
                  <a:pt x="6482206" y="4350699"/>
                </a:cubicBezTo>
                <a:cubicBezTo>
                  <a:pt x="6462286" y="4511122"/>
                  <a:pt x="6421897" y="4669727"/>
                  <a:pt x="6362137" y="4822162"/>
                </a:cubicBezTo>
                <a:cubicBezTo>
                  <a:pt x="6247143" y="5115716"/>
                  <a:pt x="6060011" y="5385853"/>
                  <a:pt x="5820903" y="5603362"/>
                </a:cubicBezTo>
                <a:cubicBezTo>
                  <a:pt x="5581520" y="5821144"/>
                  <a:pt x="5294480" y="5982287"/>
                  <a:pt x="4990709" y="6069373"/>
                </a:cubicBezTo>
                <a:cubicBezTo>
                  <a:pt x="4833406" y="6114459"/>
                  <a:pt x="4671920" y="6139796"/>
                  <a:pt x="4510709" y="6144630"/>
                </a:cubicBezTo>
                <a:cubicBezTo>
                  <a:pt x="4491611" y="6145213"/>
                  <a:pt x="4472549" y="6145487"/>
                  <a:pt x="4453452" y="6145487"/>
                </a:cubicBezTo>
                <a:cubicBezTo>
                  <a:pt x="4310172" y="6145487"/>
                  <a:pt x="4166960" y="6129373"/>
                  <a:pt x="4026663" y="6097385"/>
                </a:cubicBezTo>
                <a:cubicBezTo>
                  <a:pt x="4013257" y="6102425"/>
                  <a:pt x="3999783" y="6107396"/>
                  <a:pt x="3986309" y="6112230"/>
                </a:cubicBezTo>
                <a:cubicBezTo>
                  <a:pt x="3783851" y="6184916"/>
                  <a:pt x="3572960" y="6234527"/>
                  <a:pt x="3359497" y="6259796"/>
                </a:cubicBezTo>
                <a:cubicBezTo>
                  <a:pt x="3357440" y="6260036"/>
                  <a:pt x="3355349" y="6260173"/>
                  <a:pt x="3353326" y="6260173"/>
                </a:cubicBezTo>
                <a:cubicBezTo>
                  <a:pt x="3327337" y="6260173"/>
                  <a:pt x="3304846" y="6240699"/>
                  <a:pt x="3301726" y="6214230"/>
                </a:cubicBezTo>
                <a:cubicBezTo>
                  <a:pt x="3298366" y="6185670"/>
                  <a:pt x="3318732" y="6159819"/>
                  <a:pt x="3347292" y="6156459"/>
                </a:cubicBezTo>
                <a:cubicBezTo>
                  <a:pt x="3552834" y="6132184"/>
                  <a:pt x="3755840" y="6084082"/>
                  <a:pt x="3950823" y="6014070"/>
                </a:cubicBezTo>
                <a:cubicBezTo>
                  <a:pt x="3714834" y="5513636"/>
                  <a:pt x="3708423" y="4922276"/>
                  <a:pt x="3935052" y="4381830"/>
                </a:cubicBezTo>
                <a:cubicBezTo>
                  <a:pt x="4046652" y="4115670"/>
                  <a:pt x="4212937" y="3872002"/>
                  <a:pt x="4415943" y="3677190"/>
                </a:cubicBezTo>
                <a:cubicBezTo>
                  <a:pt x="4631120" y="3470687"/>
                  <a:pt x="4879897" y="3322024"/>
                  <a:pt x="5155349" y="3235384"/>
                </a:cubicBezTo>
                <a:cubicBezTo>
                  <a:pt x="5437554" y="3139384"/>
                  <a:pt x="5686812" y="2960413"/>
                  <a:pt x="5876240" y="2717739"/>
                </a:cubicBezTo>
                <a:cubicBezTo>
                  <a:pt x="5885634" y="2705670"/>
                  <a:pt x="5899897" y="2698367"/>
                  <a:pt x="5915154" y="2697750"/>
                </a:cubicBezTo>
                <a:close/>
                <a:moveTo>
                  <a:pt x="759240" y="2109053"/>
                </a:moveTo>
                <a:cubicBezTo>
                  <a:pt x="766002" y="2109091"/>
                  <a:pt x="772869" y="2110457"/>
                  <a:pt x="779478" y="2113294"/>
                </a:cubicBezTo>
                <a:cubicBezTo>
                  <a:pt x="805878" y="2124643"/>
                  <a:pt x="818084" y="2155260"/>
                  <a:pt x="806736" y="2181625"/>
                </a:cubicBezTo>
                <a:cubicBezTo>
                  <a:pt x="724998" y="2371842"/>
                  <a:pt x="665170" y="2571660"/>
                  <a:pt x="628313" y="2775488"/>
                </a:cubicBezTo>
                <a:cubicBezTo>
                  <a:pt x="1179696" y="2821328"/>
                  <a:pt x="1695078" y="3111454"/>
                  <a:pt x="2049798" y="3577945"/>
                </a:cubicBezTo>
                <a:cubicBezTo>
                  <a:pt x="2224484" y="3807660"/>
                  <a:pt x="2352336" y="4073511"/>
                  <a:pt x="2419536" y="4346700"/>
                </a:cubicBezTo>
                <a:cubicBezTo>
                  <a:pt x="2490781" y="4636311"/>
                  <a:pt x="2495101" y="4926060"/>
                  <a:pt x="2432427" y="5207923"/>
                </a:cubicBezTo>
                <a:cubicBezTo>
                  <a:pt x="2374484" y="5500311"/>
                  <a:pt x="2404827" y="5805728"/>
                  <a:pt x="2520301" y="6091088"/>
                </a:cubicBezTo>
                <a:cubicBezTo>
                  <a:pt x="2526061" y="6105317"/>
                  <a:pt x="2525238" y="6121294"/>
                  <a:pt x="2518141" y="6134837"/>
                </a:cubicBezTo>
                <a:cubicBezTo>
                  <a:pt x="2511044" y="6148345"/>
                  <a:pt x="2498358" y="6158117"/>
                  <a:pt x="2483410" y="6161443"/>
                </a:cubicBezTo>
                <a:cubicBezTo>
                  <a:pt x="2334781" y="6194665"/>
                  <a:pt x="2184781" y="6211191"/>
                  <a:pt x="2035604" y="6211191"/>
                </a:cubicBezTo>
                <a:cubicBezTo>
                  <a:pt x="1764164" y="6211191"/>
                  <a:pt x="1495330" y="6156505"/>
                  <a:pt x="1241547" y="6048231"/>
                </a:cubicBezTo>
                <a:cubicBezTo>
                  <a:pt x="1084656" y="5984494"/>
                  <a:pt x="937124" y="5900768"/>
                  <a:pt x="803101" y="5799454"/>
                </a:cubicBezTo>
                <a:cubicBezTo>
                  <a:pt x="674153" y="5701980"/>
                  <a:pt x="556998" y="5587671"/>
                  <a:pt x="454827" y="5459751"/>
                </a:cubicBezTo>
                <a:cubicBezTo>
                  <a:pt x="258096" y="5213374"/>
                  <a:pt x="117730" y="4916220"/>
                  <a:pt x="48884" y="4600414"/>
                </a:cubicBezTo>
                <a:cubicBezTo>
                  <a:pt x="-19996" y="4284231"/>
                  <a:pt x="-16019" y="3955020"/>
                  <a:pt x="60404" y="3648437"/>
                </a:cubicBezTo>
                <a:cubicBezTo>
                  <a:pt x="100004" y="3489660"/>
                  <a:pt x="158838" y="3337123"/>
                  <a:pt x="235227" y="3195077"/>
                </a:cubicBezTo>
                <a:cubicBezTo>
                  <a:pt x="312164" y="3052071"/>
                  <a:pt x="407307" y="2919077"/>
                  <a:pt x="518153" y="2799522"/>
                </a:cubicBezTo>
                <a:cubicBezTo>
                  <a:pt x="520484" y="2785397"/>
                  <a:pt x="522918" y="2771271"/>
                  <a:pt x="525490" y="2757145"/>
                </a:cubicBezTo>
                <a:cubicBezTo>
                  <a:pt x="563787" y="2545500"/>
                  <a:pt x="626256" y="2338037"/>
                  <a:pt x="711113" y="2140551"/>
                </a:cubicBezTo>
                <a:cubicBezTo>
                  <a:pt x="719624" y="2120751"/>
                  <a:pt x="738955" y="2108935"/>
                  <a:pt x="759240" y="2109053"/>
                </a:cubicBezTo>
                <a:close/>
                <a:moveTo>
                  <a:pt x="3198583" y="258"/>
                </a:moveTo>
                <a:cubicBezTo>
                  <a:pt x="3496657" y="5064"/>
                  <a:pt x="3799171" y="77133"/>
                  <a:pt x="4081658" y="215114"/>
                </a:cubicBezTo>
                <a:cubicBezTo>
                  <a:pt x="4328275" y="335594"/>
                  <a:pt x="4552572" y="505069"/>
                  <a:pt x="4730207" y="705229"/>
                </a:cubicBezTo>
                <a:cubicBezTo>
                  <a:pt x="4915692" y="914200"/>
                  <a:pt x="5049921" y="1151937"/>
                  <a:pt x="5129361" y="1412029"/>
                </a:cubicBezTo>
                <a:cubicBezTo>
                  <a:pt x="5140435" y="1421080"/>
                  <a:pt x="5151407" y="1430234"/>
                  <a:pt x="5162344" y="1439492"/>
                </a:cubicBezTo>
                <a:cubicBezTo>
                  <a:pt x="5326504" y="1578486"/>
                  <a:pt x="5474927" y="1736269"/>
                  <a:pt x="5603532" y="1908554"/>
                </a:cubicBezTo>
                <a:cubicBezTo>
                  <a:pt x="5620744" y="1931594"/>
                  <a:pt x="5616012" y="1964200"/>
                  <a:pt x="5592972" y="1981412"/>
                </a:cubicBezTo>
                <a:cubicBezTo>
                  <a:pt x="5583647" y="1988372"/>
                  <a:pt x="5572710" y="1991766"/>
                  <a:pt x="5561875" y="1991766"/>
                </a:cubicBezTo>
                <a:cubicBezTo>
                  <a:pt x="5546001" y="1991766"/>
                  <a:pt x="5530332" y="1984532"/>
                  <a:pt x="5520150" y="1970852"/>
                </a:cubicBezTo>
                <a:cubicBezTo>
                  <a:pt x="5396309" y="1804977"/>
                  <a:pt x="5253167" y="1653229"/>
                  <a:pt x="5095075" y="1519377"/>
                </a:cubicBezTo>
                <a:cubicBezTo>
                  <a:pt x="4779509" y="1973972"/>
                  <a:pt x="4270572" y="2275274"/>
                  <a:pt x="3689258" y="2349160"/>
                </a:cubicBezTo>
                <a:cubicBezTo>
                  <a:pt x="3599807" y="2360509"/>
                  <a:pt x="3509567" y="2366166"/>
                  <a:pt x="3419532" y="2366166"/>
                </a:cubicBezTo>
                <a:cubicBezTo>
                  <a:pt x="3221498" y="2366166"/>
                  <a:pt x="3024492" y="2338840"/>
                  <a:pt x="2838766" y="2284943"/>
                </a:cubicBezTo>
                <a:cubicBezTo>
                  <a:pt x="2552378" y="2201834"/>
                  <a:pt x="2299212" y="2060714"/>
                  <a:pt x="2086435" y="1865492"/>
                </a:cubicBezTo>
                <a:cubicBezTo>
                  <a:pt x="1862172" y="1669103"/>
                  <a:pt x="1582504" y="1542760"/>
                  <a:pt x="1277704" y="1500040"/>
                </a:cubicBezTo>
                <a:lnTo>
                  <a:pt x="1220446" y="1492017"/>
                </a:lnTo>
                <a:lnTo>
                  <a:pt x="1234401" y="1435926"/>
                </a:lnTo>
                <a:cubicBezTo>
                  <a:pt x="1301464" y="1166303"/>
                  <a:pt x="1469738" y="892292"/>
                  <a:pt x="1721018" y="643514"/>
                </a:cubicBezTo>
                <a:cubicBezTo>
                  <a:pt x="1943155" y="423572"/>
                  <a:pt x="2212538" y="240555"/>
                  <a:pt x="2479555" y="128097"/>
                </a:cubicBezTo>
                <a:lnTo>
                  <a:pt x="2480721" y="127617"/>
                </a:lnTo>
                <a:cubicBezTo>
                  <a:pt x="2668551" y="53843"/>
                  <a:pt x="2868001" y="12223"/>
                  <a:pt x="3071181" y="2321"/>
                </a:cubicBezTo>
                <a:cubicBezTo>
                  <a:pt x="3113510" y="258"/>
                  <a:pt x="3156002" y="-428"/>
                  <a:pt x="3198583" y="258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9857265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am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6B84D1D-A6C0-ADA3-E147-0861852C28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88034" y="1268413"/>
            <a:ext cx="3783458" cy="4656564"/>
          </a:xfrm>
          <a:custGeom>
            <a:avLst/>
            <a:gdLst>
              <a:gd name="connsiteX0" fmla="*/ 1882028 w 3783458"/>
              <a:gd name="connsiteY0" fmla="*/ 0 h 4656564"/>
              <a:gd name="connsiteX1" fmla="*/ 2289477 w 3783458"/>
              <a:gd name="connsiteY1" fmla="*/ 194024 h 4656564"/>
              <a:gd name="connsiteX2" fmla="*/ 3201388 w 3783458"/>
              <a:gd name="connsiteY2" fmla="*/ 1746212 h 4656564"/>
              <a:gd name="connsiteX3" fmla="*/ 2793938 w 3783458"/>
              <a:gd name="connsiteY3" fmla="*/ 1746212 h 4656564"/>
              <a:gd name="connsiteX4" fmla="*/ 3531228 w 3783458"/>
              <a:gd name="connsiteY4" fmla="*/ 2910353 h 4656564"/>
              <a:gd name="connsiteX5" fmla="*/ 3104376 w 3783458"/>
              <a:gd name="connsiteY5" fmla="*/ 2910353 h 4656564"/>
              <a:gd name="connsiteX6" fmla="*/ 3783458 w 3783458"/>
              <a:gd name="connsiteY6" fmla="*/ 4074494 h 4656564"/>
              <a:gd name="connsiteX7" fmla="*/ 2037247 w 3783458"/>
              <a:gd name="connsiteY7" fmla="*/ 4074494 h 4656564"/>
              <a:gd name="connsiteX8" fmla="*/ 2037247 w 3783458"/>
              <a:gd name="connsiteY8" fmla="*/ 4656564 h 4656564"/>
              <a:gd name="connsiteX9" fmla="*/ 1649200 w 3783458"/>
              <a:gd name="connsiteY9" fmla="*/ 4656564 h 4656564"/>
              <a:gd name="connsiteX10" fmla="*/ 1649200 w 3783458"/>
              <a:gd name="connsiteY10" fmla="*/ 4074494 h 4656564"/>
              <a:gd name="connsiteX11" fmla="*/ 0 w 3783458"/>
              <a:gd name="connsiteY11" fmla="*/ 4074494 h 4656564"/>
              <a:gd name="connsiteX12" fmla="*/ 679082 w 3783458"/>
              <a:gd name="connsiteY12" fmla="*/ 2910353 h 4656564"/>
              <a:gd name="connsiteX13" fmla="*/ 213426 w 3783458"/>
              <a:gd name="connsiteY13" fmla="*/ 2910353 h 4656564"/>
              <a:gd name="connsiteX14" fmla="*/ 989520 w 3783458"/>
              <a:gd name="connsiteY14" fmla="*/ 1746212 h 4656564"/>
              <a:gd name="connsiteX15" fmla="*/ 562668 w 3783458"/>
              <a:gd name="connsiteY15" fmla="*/ 1746212 h 4656564"/>
              <a:gd name="connsiteX16" fmla="*/ 1455176 w 3783458"/>
              <a:gd name="connsiteY16" fmla="*/ 213426 h 4656564"/>
              <a:gd name="connsiteX17" fmla="*/ 1474579 w 3783458"/>
              <a:gd name="connsiteY17" fmla="*/ 194024 h 4656564"/>
              <a:gd name="connsiteX18" fmla="*/ 1882028 w 3783458"/>
              <a:gd name="connsiteY18" fmla="*/ 0 h 4656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83458" h="4656564">
                <a:moveTo>
                  <a:pt x="1882028" y="0"/>
                </a:moveTo>
                <a:cubicBezTo>
                  <a:pt x="2037247" y="0"/>
                  <a:pt x="2192466" y="77609"/>
                  <a:pt x="2289477" y="194024"/>
                </a:cubicBezTo>
                <a:lnTo>
                  <a:pt x="3201388" y="1746212"/>
                </a:lnTo>
                <a:lnTo>
                  <a:pt x="2793938" y="1746212"/>
                </a:lnTo>
                <a:cubicBezTo>
                  <a:pt x="2793938" y="1746212"/>
                  <a:pt x="3531228" y="2910353"/>
                  <a:pt x="3531228" y="2910353"/>
                </a:cubicBezTo>
                <a:lnTo>
                  <a:pt x="3104376" y="2910353"/>
                </a:lnTo>
                <a:lnTo>
                  <a:pt x="3783458" y="4074494"/>
                </a:lnTo>
                <a:lnTo>
                  <a:pt x="2037247" y="4074494"/>
                </a:lnTo>
                <a:lnTo>
                  <a:pt x="2037247" y="4656564"/>
                </a:lnTo>
                <a:lnTo>
                  <a:pt x="1649200" y="4656564"/>
                </a:lnTo>
                <a:lnTo>
                  <a:pt x="1649200" y="4074494"/>
                </a:lnTo>
                <a:lnTo>
                  <a:pt x="0" y="4074494"/>
                </a:lnTo>
                <a:lnTo>
                  <a:pt x="679082" y="2910353"/>
                </a:lnTo>
                <a:lnTo>
                  <a:pt x="213426" y="2910353"/>
                </a:lnTo>
                <a:lnTo>
                  <a:pt x="989520" y="1746212"/>
                </a:lnTo>
                <a:lnTo>
                  <a:pt x="562668" y="1746212"/>
                </a:lnTo>
                <a:lnTo>
                  <a:pt x="1455176" y="213426"/>
                </a:lnTo>
                <a:lnTo>
                  <a:pt x="1474579" y="194024"/>
                </a:lnTo>
                <a:cubicBezTo>
                  <a:pt x="1571590" y="77609"/>
                  <a:pt x="1726809" y="0"/>
                  <a:pt x="1882028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E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50" name="Slide Number Placeholder 3">
            <a:extLst>
              <a:ext uri="{FF2B5EF4-FFF2-40B4-BE49-F238E27FC236}">
                <a16:creationId xmlns:a16="http://schemas.microsoft.com/office/drawing/2014/main" id="{D5DEA732-F44C-44F5-7C1A-DB188537C7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C2770E43-98B2-9D5F-8B57-C383E2C3F9AB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3849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am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63303C2-7A19-FE96-47CD-AFD80BF0E5F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18017" y="1317840"/>
            <a:ext cx="3396516" cy="4528453"/>
          </a:xfrm>
          <a:custGeom>
            <a:avLst/>
            <a:gdLst>
              <a:gd name="connsiteX0" fmla="*/ 944261 w 3396516"/>
              <a:gd name="connsiteY0" fmla="*/ 3962508 h 4528453"/>
              <a:gd name="connsiteX1" fmla="*/ 2453448 w 3396516"/>
              <a:gd name="connsiteY1" fmla="*/ 3962508 h 4528453"/>
              <a:gd name="connsiteX2" fmla="*/ 2453448 w 3396516"/>
              <a:gd name="connsiteY2" fmla="*/ 4528453 h 4528453"/>
              <a:gd name="connsiteX3" fmla="*/ 944261 w 3396516"/>
              <a:gd name="connsiteY3" fmla="*/ 4528453 h 4528453"/>
              <a:gd name="connsiteX4" fmla="*/ 1746764 w 3396516"/>
              <a:gd name="connsiteY4" fmla="*/ 748 h 4528453"/>
              <a:gd name="connsiteX5" fmla="*/ 1920017 w 3396516"/>
              <a:gd name="connsiteY5" fmla="*/ 14707 h 4528453"/>
              <a:gd name="connsiteX6" fmla="*/ 3381810 w 3396516"/>
              <a:gd name="connsiteY6" fmla="*/ 1919555 h 4528453"/>
              <a:gd name="connsiteX7" fmla="*/ 2817916 w 3396516"/>
              <a:gd name="connsiteY7" fmla="*/ 2974557 h 4528453"/>
              <a:gd name="connsiteX8" fmla="*/ 2477595 w 3396516"/>
              <a:gd name="connsiteY8" fmla="*/ 3585211 h 4528453"/>
              <a:gd name="connsiteX9" fmla="*/ 1887503 w 3396516"/>
              <a:gd name="connsiteY9" fmla="*/ 3585211 h 4528453"/>
              <a:gd name="connsiteX10" fmla="*/ 1887503 w 3396516"/>
              <a:gd name="connsiteY10" fmla="*/ 2041313 h 4528453"/>
              <a:gd name="connsiteX11" fmla="*/ 2264800 w 3396516"/>
              <a:gd name="connsiteY11" fmla="*/ 1510080 h 4528453"/>
              <a:gd name="connsiteX12" fmla="*/ 1887503 w 3396516"/>
              <a:gd name="connsiteY12" fmla="*/ 1510080 h 4528453"/>
              <a:gd name="connsiteX13" fmla="*/ 1698855 w 3396516"/>
              <a:gd name="connsiteY13" fmla="*/ 1698728 h 4528453"/>
              <a:gd name="connsiteX14" fmla="*/ 1510206 w 3396516"/>
              <a:gd name="connsiteY14" fmla="*/ 1510080 h 4528453"/>
              <a:gd name="connsiteX15" fmla="*/ 1132910 w 3396516"/>
              <a:gd name="connsiteY15" fmla="*/ 1510080 h 4528453"/>
              <a:gd name="connsiteX16" fmla="*/ 1510206 w 3396516"/>
              <a:gd name="connsiteY16" fmla="*/ 2041313 h 4528453"/>
              <a:gd name="connsiteX17" fmla="*/ 1510206 w 3396516"/>
              <a:gd name="connsiteY17" fmla="*/ 3585211 h 4528453"/>
              <a:gd name="connsiteX18" fmla="*/ 920680 w 3396516"/>
              <a:gd name="connsiteY18" fmla="*/ 3585211 h 4528453"/>
              <a:gd name="connsiteX19" fmla="*/ 542063 w 3396516"/>
              <a:gd name="connsiteY19" fmla="*/ 2940600 h 4528453"/>
              <a:gd name="connsiteX20" fmla="*/ 15168 w 3396516"/>
              <a:gd name="connsiteY20" fmla="*/ 1476500 h 4528453"/>
              <a:gd name="connsiteX21" fmla="*/ 1746764 w 3396516"/>
              <a:gd name="connsiteY21" fmla="*/ 748 h 4528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396516" h="4528453">
                <a:moveTo>
                  <a:pt x="944261" y="3962508"/>
                </a:moveTo>
                <a:lnTo>
                  <a:pt x="2453448" y="3962508"/>
                </a:lnTo>
                <a:lnTo>
                  <a:pt x="2453448" y="4528453"/>
                </a:lnTo>
                <a:lnTo>
                  <a:pt x="944261" y="4528453"/>
                </a:lnTo>
                <a:close/>
                <a:moveTo>
                  <a:pt x="1746764" y="748"/>
                </a:moveTo>
                <a:cubicBezTo>
                  <a:pt x="1804108" y="2448"/>
                  <a:pt x="1861913" y="7061"/>
                  <a:pt x="1920017" y="14707"/>
                </a:cubicBezTo>
                <a:cubicBezTo>
                  <a:pt x="2849689" y="137053"/>
                  <a:pt x="3504156" y="989883"/>
                  <a:pt x="3381810" y="1919555"/>
                </a:cubicBezTo>
                <a:cubicBezTo>
                  <a:pt x="3328060" y="2327987"/>
                  <a:pt x="3127646" y="2702945"/>
                  <a:pt x="2817916" y="2974557"/>
                </a:cubicBezTo>
                <a:cubicBezTo>
                  <a:pt x="2640172" y="3134956"/>
                  <a:pt x="2520510" y="3349671"/>
                  <a:pt x="2477595" y="3585211"/>
                </a:cubicBezTo>
                <a:lnTo>
                  <a:pt x="1887503" y="3585211"/>
                </a:lnTo>
                <a:lnTo>
                  <a:pt x="1887503" y="2041313"/>
                </a:lnTo>
                <a:cubicBezTo>
                  <a:pt x="2112815" y="1961656"/>
                  <a:pt x="2263809" y="1749057"/>
                  <a:pt x="2264800" y="1510080"/>
                </a:cubicBezTo>
                <a:lnTo>
                  <a:pt x="1887503" y="1510080"/>
                </a:lnTo>
                <a:cubicBezTo>
                  <a:pt x="1887503" y="1614267"/>
                  <a:pt x="1803042" y="1698728"/>
                  <a:pt x="1698855" y="1698728"/>
                </a:cubicBezTo>
                <a:cubicBezTo>
                  <a:pt x="1594667" y="1698728"/>
                  <a:pt x="1510206" y="1614267"/>
                  <a:pt x="1510206" y="1510080"/>
                </a:cubicBezTo>
                <a:lnTo>
                  <a:pt x="1132910" y="1510080"/>
                </a:lnTo>
                <a:cubicBezTo>
                  <a:pt x="1133900" y="1749057"/>
                  <a:pt x="1284894" y="1961656"/>
                  <a:pt x="1510206" y="2041313"/>
                </a:cubicBezTo>
                <a:lnTo>
                  <a:pt x="1510206" y="3585211"/>
                </a:lnTo>
                <a:lnTo>
                  <a:pt x="920680" y="3585211"/>
                </a:lnTo>
                <a:cubicBezTo>
                  <a:pt x="864200" y="3336346"/>
                  <a:pt x="731916" y="3111127"/>
                  <a:pt x="542063" y="2940600"/>
                </a:cubicBezTo>
                <a:cubicBezTo>
                  <a:pt x="138283" y="2567625"/>
                  <a:pt x="-58348" y="2021242"/>
                  <a:pt x="15168" y="1476500"/>
                </a:cubicBezTo>
                <a:cubicBezTo>
                  <a:pt x="129868" y="604933"/>
                  <a:pt x="886594" y="-24756"/>
                  <a:pt x="1746764" y="748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E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C40EFA2-DF55-AE0A-6BC0-1DE8D64A0C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AB9748-3C65-6BD7-C3A9-F2FBCFFBF946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7615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am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DD78977-66E6-B3D4-BDF0-D3A74279CBC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6763" y="1438381"/>
            <a:ext cx="4951446" cy="4303007"/>
          </a:xfrm>
          <a:custGeom>
            <a:avLst/>
            <a:gdLst>
              <a:gd name="connsiteX0" fmla="*/ 2475723 w 4951446"/>
              <a:gd name="connsiteY0" fmla="*/ 0 h 4303007"/>
              <a:gd name="connsiteX1" fmla="*/ 3119750 w 4951446"/>
              <a:gd name="connsiteY1" fmla="*/ 527148 h 4303007"/>
              <a:gd name="connsiteX2" fmla="*/ 3402838 w 4951446"/>
              <a:gd name="connsiteY2" fmla="*/ 2139599 h 4303007"/>
              <a:gd name="connsiteX3" fmla="*/ 4705046 w 4951446"/>
              <a:gd name="connsiteY3" fmla="*/ 3115180 h 4303007"/>
              <a:gd name="connsiteX4" fmla="*/ 4881976 w 4951446"/>
              <a:gd name="connsiteY4" fmla="*/ 3933331 h 4303007"/>
              <a:gd name="connsiteX5" fmla="*/ 4129432 w 4951446"/>
              <a:gd name="connsiteY5" fmla="*/ 4281583 h 4303007"/>
              <a:gd name="connsiteX6" fmla="*/ 2475723 w 4951446"/>
              <a:gd name="connsiteY6" fmla="*/ 3518292 h 4303007"/>
              <a:gd name="connsiteX7" fmla="*/ 822015 w 4951446"/>
              <a:gd name="connsiteY7" fmla="*/ 4281583 h 4303007"/>
              <a:gd name="connsiteX8" fmla="*/ 69471 w 4951446"/>
              <a:gd name="connsiteY8" fmla="*/ 3933331 h 4303007"/>
              <a:gd name="connsiteX9" fmla="*/ 246401 w 4951446"/>
              <a:gd name="connsiteY9" fmla="*/ 3115180 h 4303007"/>
              <a:gd name="connsiteX10" fmla="*/ 1548608 w 4951446"/>
              <a:gd name="connsiteY10" fmla="*/ 2139599 h 4303007"/>
              <a:gd name="connsiteX11" fmla="*/ 1831697 w 4951446"/>
              <a:gd name="connsiteY11" fmla="*/ 527148 h 4303007"/>
              <a:gd name="connsiteX12" fmla="*/ 2475723 w 4951446"/>
              <a:gd name="connsiteY12" fmla="*/ 0 h 4303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51446" h="4303007">
                <a:moveTo>
                  <a:pt x="2475723" y="0"/>
                </a:moveTo>
                <a:cubicBezTo>
                  <a:pt x="2789480" y="0"/>
                  <a:pt x="3056055" y="217061"/>
                  <a:pt x="3119750" y="527148"/>
                </a:cubicBezTo>
                <a:cubicBezTo>
                  <a:pt x="3199958" y="899252"/>
                  <a:pt x="3334425" y="1574287"/>
                  <a:pt x="3402838" y="2139599"/>
                </a:cubicBezTo>
                <a:cubicBezTo>
                  <a:pt x="3874652" y="2454456"/>
                  <a:pt x="4410162" y="2876651"/>
                  <a:pt x="4705046" y="3115180"/>
                </a:cubicBezTo>
                <a:cubicBezTo>
                  <a:pt x="4945671" y="3308387"/>
                  <a:pt x="5021161" y="3654253"/>
                  <a:pt x="4881976" y="3933331"/>
                </a:cubicBezTo>
                <a:cubicBezTo>
                  <a:pt x="4742791" y="4217180"/>
                  <a:pt x="4433753" y="4360297"/>
                  <a:pt x="4129432" y="4281583"/>
                </a:cubicBezTo>
                <a:cubicBezTo>
                  <a:pt x="3815676" y="4200483"/>
                  <a:pt x="2947538" y="3673336"/>
                  <a:pt x="2475723" y="3518292"/>
                </a:cubicBezTo>
                <a:cubicBezTo>
                  <a:pt x="2003909" y="3673336"/>
                  <a:pt x="1135771" y="4200483"/>
                  <a:pt x="822015" y="4281583"/>
                </a:cubicBezTo>
                <a:cubicBezTo>
                  <a:pt x="517694" y="4360297"/>
                  <a:pt x="208656" y="4217180"/>
                  <a:pt x="69471" y="3933331"/>
                </a:cubicBezTo>
                <a:cubicBezTo>
                  <a:pt x="-69714" y="3654253"/>
                  <a:pt x="5776" y="3308387"/>
                  <a:pt x="246401" y="3115180"/>
                </a:cubicBezTo>
                <a:cubicBezTo>
                  <a:pt x="541285" y="2876651"/>
                  <a:pt x="1076794" y="2454456"/>
                  <a:pt x="1548608" y="2139599"/>
                </a:cubicBezTo>
                <a:cubicBezTo>
                  <a:pt x="1617021" y="1574287"/>
                  <a:pt x="1751489" y="899252"/>
                  <a:pt x="1831697" y="527148"/>
                </a:cubicBezTo>
                <a:cubicBezTo>
                  <a:pt x="1895392" y="217061"/>
                  <a:pt x="2161967" y="0"/>
                  <a:pt x="2475723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E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C40EFA2-DF55-AE0A-6BC0-1DE8D64A0C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AB9748-3C65-6BD7-C3A9-F2FBCFFBF946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08807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am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9C8D4E9-9E63-30C6-9B77-B1795CEECD9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9655" y="1500166"/>
            <a:ext cx="4513239" cy="4164462"/>
          </a:xfrm>
          <a:custGeom>
            <a:avLst/>
            <a:gdLst>
              <a:gd name="connsiteX0" fmla="*/ 274657 w 4681650"/>
              <a:gd name="connsiteY0" fmla="*/ 3511238 h 4291523"/>
              <a:gd name="connsiteX1" fmla="*/ 895756 w 4681650"/>
              <a:gd name="connsiteY1" fmla="*/ 3511238 h 4291523"/>
              <a:gd name="connsiteX2" fmla="*/ 1074726 w 4681650"/>
              <a:gd name="connsiteY2" fmla="*/ 3690208 h 4291523"/>
              <a:gd name="connsiteX3" fmla="*/ 1445070 w 4681650"/>
              <a:gd name="connsiteY3" fmla="*/ 3511238 h 4291523"/>
              <a:gd name="connsiteX4" fmla="*/ 2066169 w 4681650"/>
              <a:gd name="connsiteY4" fmla="*/ 3511238 h 4291523"/>
              <a:gd name="connsiteX5" fmla="*/ 2245139 w 4681650"/>
              <a:gd name="connsiteY5" fmla="*/ 3690208 h 4291523"/>
              <a:gd name="connsiteX6" fmla="*/ 2615482 w 4681650"/>
              <a:gd name="connsiteY6" fmla="*/ 3511238 h 4291523"/>
              <a:gd name="connsiteX7" fmla="*/ 3236581 w 4681650"/>
              <a:gd name="connsiteY7" fmla="*/ 3511238 h 4291523"/>
              <a:gd name="connsiteX8" fmla="*/ 3415551 w 4681650"/>
              <a:gd name="connsiteY8" fmla="*/ 3690208 h 4291523"/>
              <a:gd name="connsiteX9" fmla="*/ 3785895 w 4681650"/>
              <a:gd name="connsiteY9" fmla="*/ 3511238 h 4291523"/>
              <a:gd name="connsiteX10" fmla="*/ 4406993 w 4681650"/>
              <a:gd name="connsiteY10" fmla="*/ 3511238 h 4291523"/>
              <a:gd name="connsiteX11" fmla="*/ 4681650 w 4681650"/>
              <a:gd name="connsiteY11" fmla="*/ 3706306 h 4291523"/>
              <a:gd name="connsiteX12" fmla="*/ 4681650 w 4681650"/>
              <a:gd name="connsiteY12" fmla="*/ 4291513 h 4291523"/>
              <a:gd name="connsiteX13" fmla="*/ 4096444 w 4681650"/>
              <a:gd name="connsiteY13" fmla="*/ 4063282 h 4291523"/>
              <a:gd name="connsiteX14" fmla="*/ 2926031 w 4681650"/>
              <a:gd name="connsiteY14" fmla="*/ 4063282 h 4291523"/>
              <a:gd name="connsiteX15" fmla="*/ 1755619 w 4681650"/>
              <a:gd name="connsiteY15" fmla="*/ 4063282 h 4291523"/>
              <a:gd name="connsiteX16" fmla="*/ 585206 w 4681650"/>
              <a:gd name="connsiteY16" fmla="*/ 4063282 h 4291523"/>
              <a:gd name="connsiteX17" fmla="*/ 0 w 4681650"/>
              <a:gd name="connsiteY17" fmla="*/ 4291513 h 4291523"/>
              <a:gd name="connsiteX18" fmla="*/ 0 w 4681650"/>
              <a:gd name="connsiteY18" fmla="*/ 3706306 h 4291523"/>
              <a:gd name="connsiteX19" fmla="*/ 274657 w 4681650"/>
              <a:gd name="connsiteY19" fmla="*/ 3511238 h 4291523"/>
              <a:gd name="connsiteX20" fmla="*/ 274657 w 4681650"/>
              <a:gd name="connsiteY20" fmla="*/ 2340825 h 4291523"/>
              <a:gd name="connsiteX21" fmla="*/ 895756 w 4681650"/>
              <a:gd name="connsiteY21" fmla="*/ 2340825 h 4291523"/>
              <a:gd name="connsiteX22" fmla="*/ 1266099 w 4681650"/>
              <a:gd name="connsiteY22" fmla="*/ 2519796 h 4291523"/>
              <a:gd name="connsiteX23" fmla="*/ 1445070 w 4681650"/>
              <a:gd name="connsiteY23" fmla="*/ 2340825 h 4291523"/>
              <a:gd name="connsiteX24" fmla="*/ 2066169 w 4681650"/>
              <a:gd name="connsiteY24" fmla="*/ 2340825 h 4291523"/>
              <a:gd name="connsiteX25" fmla="*/ 2436512 w 4681650"/>
              <a:gd name="connsiteY25" fmla="*/ 2519796 h 4291523"/>
              <a:gd name="connsiteX26" fmla="*/ 2615482 w 4681650"/>
              <a:gd name="connsiteY26" fmla="*/ 2340825 h 4291523"/>
              <a:gd name="connsiteX27" fmla="*/ 3236580 w 4681650"/>
              <a:gd name="connsiteY27" fmla="*/ 2340825 h 4291523"/>
              <a:gd name="connsiteX28" fmla="*/ 3606924 w 4681650"/>
              <a:gd name="connsiteY28" fmla="*/ 2519796 h 4291523"/>
              <a:gd name="connsiteX29" fmla="*/ 3785895 w 4681650"/>
              <a:gd name="connsiteY29" fmla="*/ 2340825 h 4291523"/>
              <a:gd name="connsiteX30" fmla="*/ 4406993 w 4681650"/>
              <a:gd name="connsiteY30" fmla="*/ 2340825 h 4291523"/>
              <a:gd name="connsiteX31" fmla="*/ 4681650 w 4681650"/>
              <a:gd name="connsiteY31" fmla="*/ 2535894 h 4291523"/>
              <a:gd name="connsiteX32" fmla="*/ 4681650 w 4681650"/>
              <a:gd name="connsiteY32" fmla="*/ 3121100 h 4291523"/>
              <a:gd name="connsiteX33" fmla="*/ 4096444 w 4681650"/>
              <a:gd name="connsiteY33" fmla="*/ 2892870 h 4291523"/>
              <a:gd name="connsiteX34" fmla="*/ 2926031 w 4681650"/>
              <a:gd name="connsiteY34" fmla="*/ 2892870 h 4291523"/>
              <a:gd name="connsiteX35" fmla="*/ 1755619 w 4681650"/>
              <a:gd name="connsiteY35" fmla="*/ 2892870 h 4291523"/>
              <a:gd name="connsiteX36" fmla="*/ 585206 w 4681650"/>
              <a:gd name="connsiteY36" fmla="*/ 2892870 h 4291523"/>
              <a:gd name="connsiteX37" fmla="*/ 0 w 4681650"/>
              <a:gd name="connsiteY37" fmla="*/ 3121100 h 4291523"/>
              <a:gd name="connsiteX38" fmla="*/ 0 w 4681650"/>
              <a:gd name="connsiteY38" fmla="*/ 2535894 h 4291523"/>
              <a:gd name="connsiteX39" fmla="*/ 274657 w 4681650"/>
              <a:gd name="connsiteY39" fmla="*/ 2340825 h 4291523"/>
              <a:gd name="connsiteX40" fmla="*/ 274657 w 4681650"/>
              <a:gd name="connsiteY40" fmla="*/ 1170413 h 4291523"/>
              <a:gd name="connsiteX41" fmla="*/ 895756 w 4681650"/>
              <a:gd name="connsiteY41" fmla="*/ 1170413 h 4291523"/>
              <a:gd name="connsiteX42" fmla="*/ 1074726 w 4681650"/>
              <a:gd name="connsiteY42" fmla="*/ 1349383 h 4291523"/>
              <a:gd name="connsiteX43" fmla="*/ 1445070 w 4681650"/>
              <a:gd name="connsiteY43" fmla="*/ 1170413 h 4291523"/>
              <a:gd name="connsiteX44" fmla="*/ 2066169 w 4681650"/>
              <a:gd name="connsiteY44" fmla="*/ 1170413 h 4291523"/>
              <a:gd name="connsiteX45" fmla="*/ 2245139 w 4681650"/>
              <a:gd name="connsiteY45" fmla="*/ 1349383 h 4291523"/>
              <a:gd name="connsiteX46" fmla="*/ 2615482 w 4681650"/>
              <a:gd name="connsiteY46" fmla="*/ 1170413 h 4291523"/>
              <a:gd name="connsiteX47" fmla="*/ 3236581 w 4681650"/>
              <a:gd name="connsiteY47" fmla="*/ 1170413 h 4291523"/>
              <a:gd name="connsiteX48" fmla="*/ 3415551 w 4681650"/>
              <a:gd name="connsiteY48" fmla="*/ 1349383 h 4291523"/>
              <a:gd name="connsiteX49" fmla="*/ 3785895 w 4681650"/>
              <a:gd name="connsiteY49" fmla="*/ 1170413 h 4291523"/>
              <a:gd name="connsiteX50" fmla="*/ 4406993 w 4681650"/>
              <a:gd name="connsiteY50" fmla="*/ 1170413 h 4291523"/>
              <a:gd name="connsiteX51" fmla="*/ 4681650 w 4681650"/>
              <a:gd name="connsiteY51" fmla="*/ 1365481 h 4291523"/>
              <a:gd name="connsiteX52" fmla="*/ 4681650 w 4681650"/>
              <a:gd name="connsiteY52" fmla="*/ 1950688 h 4291523"/>
              <a:gd name="connsiteX53" fmla="*/ 4096444 w 4681650"/>
              <a:gd name="connsiteY53" fmla="*/ 1722457 h 4291523"/>
              <a:gd name="connsiteX54" fmla="*/ 2926031 w 4681650"/>
              <a:gd name="connsiteY54" fmla="*/ 1722457 h 4291523"/>
              <a:gd name="connsiteX55" fmla="*/ 1755619 w 4681650"/>
              <a:gd name="connsiteY55" fmla="*/ 1722457 h 4291523"/>
              <a:gd name="connsiteX56" fmla="*/ 585206 w 4681650"/>
              <a:gd name="connsiteY56" fmla="*/ 1722457 h 4291523"/>
              <a:gd name="connsiteX57" fmla="*/ 0 w 4681650"/>
              <a:gd name="connsiteY57" fmla="*/ 1950688 h 4291523"/>
              <a:gd name="connsiteX58" fmla="*/ 0 w 4681650"/>
              <a:gd name="connsiteY58" fmla="*/ 1365481 h 4291523"/>
              <a:gd name="connsiteX59" fmla="*/ 274657 w 4681650"/>
              <a:gd name="connsiteY59" fmla="*/ 1170413 h 4291523"/>
              <a:gd name="connsiteX60" fmla="*/ 274657 w 4681650"/>
              <a:gd name="connsiteY60" fmla="*/ 0 h 4291523"/>
              <a:gd name="connsiteX61" fmla="*/ 895756 w 4681650"/>
              <a:gd name="connsiteY61" fmla="*/ 0 h 4291523"/>
              <a:gd name="connsiteX62" fmla="*/ 1074726 w 4681650"/>
              <a:gd name="connsiteY62" fmla="*/ 178970 h 4291523"/>
              <a:gd name="connsiteX63" fmla="*/ 1445070 w 4681650"/>
              <a:gd name="connsiteY63" fmla="*/ 0 h 4291523"/>
              <a:gd name="connsiteX64" fmla="*/ 2066169 w 4681650"/>
              <a:gd name="connsiteY64" fmla="*/ 0 h 4291523"/>
              <a:gd name="connsiteX65" fmla="*/ 2245139 w 4681650"/>
              <a:gd name="connsiteY65" fmla="*/ 178970 h 4291523"/>
              <a:gd name="connsiteX66" fmla="*/ 2615482 w 4681650"/>
              <a:gd name="connsiteY66" fmla="*/ 0 h 4291523"/>
              <a:gd name="connsiteX67" fmla="*/ 3236581 w 4681650"/>
              <a:gd name="connsiteY67" fmla="*/ 0 h 4291523"/>
              <a:gd name="connsiteX68" fmla="*/ 3415551 w 4681650"/>
              <a:gd name="connsiteY68" fmla="*/ 178970 h 4291523"/>
              <a:gd name="connsiteX69" fmla="*/ 3785895 w 4681650"/>
              <a:gd name="connsiteY69" fmla="*/ 0 h 4291523"/>
              <a:gd name="connsiteX70" fmla="*/ 4406993 w 4681650"/>
              <a:gd name="connsiteY70" fmla="*/ 0 h 4291523"/>
              <a:gd name="connsiteX71" fmla="*/ 4681650 w 4681650"/>
              <a:gd name="connsiteY71" fmla="*/ 195069 h 4291523"/>
              <a:gd name="connsiteX72" fmla="*/ 4681650 w 4681650"/>
              <a:gd name="connsiteY72" fmla="*/ 780275 h 4291523"/>
              <a:gd name="connsiteX73" fmla="*/ 4096444 w 4681650"/>
              <a:gd name="connsiteY73" fmla="*/ 552045 h 4291523"/>
              <a:gd name="connsiteX74" fmla="*/ 2926031 w 4681650"/>
              <a:gd name="connsiteY74" fmla="*/ 552045 h 4291523"/>
              <a:gd name="connsiteX75" fmla="*/ 1755619 w 4681650"/>
              <a:gd name="connsiteY75" fmla="*/ 552045 h 4291523"/>
              <a:gd name="connsiteX76" fmla="*/ 585206 w 4681650"/>
              <a:gd name="connsiteY76" fmla="*/ 552045 h 4291523"/>
              <a:gd name="connsiteX77" fmla="*/ 0 w 4681650"/>
              <a:gd name="connsiteY77" fmla="*/ 780275 h 4291523"/>
              <a:gd name="connsiteX78" fmla="*/ 0 w 4681650"/>
              <a:gd name="connsiteY78" fmla="*/ 195069 h 4291523"/>
              <a:gd name="connsiteX79" fmla="*/ 274657 w 4681650"/>
              <a:gd name="connsiteY79" fmla="*/ 0 h 4291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4681650" h="4291523">
                <a:moveTo>
                  <a:pt x="274657" y="3511238"/>
                </a:moveTo>
                <a:lnTo>
                  <a:pt x="895756" y="3511238"/>
                </a:lnTo>
                <a:cubicBezTo>
                  <a:pt x="924967" y="3595085"/>
                  <a:pt x="990878" y="3660997"/>
                  <a:pt x="1074726" y="3690208"/>
                </a:cubicBezTo>
                <a:cubicBezTo>
                  <a:pt x="1226415" y="3743055"/>
                  <a:pt x="1392224" y="3662927"/>
                  <a:pt x="1445070" y="3511238"/>
                </a:cubicBezTo>
                <a:lnTo>
                  <a:pt x="2066169" y="3511238"/>
                </a:lnTo>
                <a:cubicBezTo>
                  <a:pt x="2095379" y="3595085"/>
                  <a:pt x="2161291" y="3660997"/>
                  <a:pt x="2245139" y="3690208"/>
                </a:cubicBezTo>
                <a:cubicBezTo>
                  <a:pt x="2396828" y="3743055"/>
                  <a:pt x="2562636" y="3662927"/>
                  <a:pt x="2615482" y="3511238"/>
                </a:cubicBezTo>
                <a:lnTo>
                  <a:pt x="3236581" y="3511238"/>
                </a:lnTo>
                <a:cubicBezTo>
                  <a:pt x="3265792" y="3595085"/>
                  <a:pt x="3331703" y="3660997"/>
                  <a:pt x="3415551" y="3690208"/>
                </a:cubicBezTo>
                <a:cubicBezTo>
                  <a:pt x="3567240" y="3743055"/>
                  <a:pt x="3733049" y="3662927"/>
                  <a:pt x="3785895" y="3511238"/>
                </a:cubicBezTo>
                <a:lnTo>
                  <a:pt x="4406993" y="3511238"/>
                </a:lnTo>
                <a:cubicBezTo>
                  <a:pt x="4448178" y="3627728"/>
                  <a:pt x="4558096" y="3705794"/>
                  <a:pt x="4681650" y="3706306"/>
                </a:cubicBezTo>
                <a:lnTo>
                  <a:pt x="4681650" y="4291513"/>
                </a:lnTo>
                <a:cubicBezTo>
                  <a:pt x="4464995" y="4290817"/>
                  <a:pt x="4256366" y="4209451"/>
                  <a:pt x="4096444" y="4063282"/>
                </a:cubicBezTo>
                <a:cubicBezTo>
                  <a:pt x="3765652" y="4367604"/>
                  <a:pt x="3256824" y="4367604"/>
                  <a:pt x="2926031" y="4063282"/>
                </a:cubicBezTo>
                <a:cubicBezTo>
                  <a:pt x="2595239" y="4367604"/>
                  <a:pt x="2086411" y="4367604"/>
                  <a:pt x="1755619" y="4063282"/>
                </a:cubicBezTo>
                <a:cubicBezTo>
                  <a:pt x="1424827" y="4367604"/>
                  <a:pt x="915999" y="4367604"/>
                  <a:pt x="585206" y="4063282"/>
                </a:cubicBezTo>
                <a:cubicBezTo>
                  <a:pt x="425286" y="4209451"/>
                  <a:pt x="216656" y="4290817"/>
                  <a:pt x="0" y="4291513"/>
                </a:cubicBezTo>
                <a:lnTo>
                  <a:pt x="0" y="3706306"/>
                </a:lnTo>
                <a:cubicBezTo>
                  <a:pt x="123555" y="3705794"/>
                  <a:pt x="233473" y="3627728"/>
                  <a:pt x="274657" y="3511238"/>
                </a:cubicBezTo>
                <a:close/>
                <a:moveTo>
                  <a:pt x="274657" y="2340825"/>
                </a:moveTo>
                <a:lnTo>
                  <a:pt x="895756" y="2340825"/>
                </a:lnTo>
                <a:cubicBezTo>
                  <a:pt x="948602" y="2492514"/>
                  <a:pt x="1114410" y="2572642"/>
                  <a:pt x="1266099" y="2519796"/>
                </a:cubicBezTo>
                <a:cubicBezTo>
                  <a:pt x="1349947" y="2490585"/>
                  <a:pt x="1415859" y="2424673"/>
                  <a:pt x="1445070" y="2340825"/>
                </a:cubicBezTo>
                <a:lnTo>
                  <a:pt x="2066169" y="2340825"/>
                </a:lnTo>
                <a:cubicBezTo>
                  <a:pt x="2119014" y="2492514"/>
                  <a:pt x="2284823" y="2572642"/>
                  <a:pt x="2436512" y="2519796"/>
                </a:cubicBezTo>
                <a:cubicBezTo>
                  <a:pt x="2520359" y="2490585"/>
                  <a:pt x="2586271" y="2424673"/>
                  <a:pt x="2615482" y="2340825"/>
                </a:cubicBezTo>
                <a:lnTo>
                  <a:pt x="3236580" y="2340825"/>
                </a:lnTo>
                <a:cubicBezTo>
                  <a:pt x="3289427" y="2492514"/>
                  <a:pt x="3455235" y="2572642"/>
                  <a:pt x="3606924" y="2519796"/>
                </a:cubicBezTo>
                <a:cubicBezTo>
                  <a:pt x="3690772" y="2490585"/>
                  <a:pt x="3756683" y="2424673"/>
                  <a:pt x="3785895" y="2340825"/>
                </a:cubicBezTo>
                <a:lnTo>
                  <a:pt x="4406993" y="2340825"/>
                </a:lnTo>
                <a:cubicBezTo>
                  <a:pt x="4448177" y="2457315"/>
                  <a:pt x="4558096" y="2535382"/>
                  <a:pt x="4681650" y="2535894"/>
                </a:cubicBezTo>
                <a:lnTo>
                  <a:pt x="4681650" y="3121100"/>
                </a:lnTo>
                <a:cubicBezTo>
                  <a:pt x="4464995" y="3120404"/>
                  <a:pt x="4256366" y="3039039"/>
                  <a:pt x="4096444" y="2892870"/>
                </a:cubicBezTo>
                <a:cubicBezTo>
                  <a:pt x="3765652" y="3197191"/>
                  <a:pt x="3256824" y="3197191"/>
                  <a:pt x="2926031" y="2892870"/>
                </a:cubicBezTo>
                <a:cubicBezTo>
                  <a:pt x="2595239" y="3197191"/>
                  <a:pt x="2086411" y="3197191"/>
                  <a:pt x="1755619" y="2892870"/>
                </a:cubicBezTo>
                <a:cubicBezTo>
                  <a:pt x="1424827" y="3197191"/>
                  <a:pt x="915999" y="3197191"/>
                  <a:pt x="585206" y="2892870"/>
                </a:cubicBezTo>
                <a:cubicBezTo>
                  <a:pt x="425286" y="3039039"/>
                  <a:pt x="216656" y="3120404"/>
                  <a:pt x="0" y="3121100"/>
                </a:cubicBezTo>
                <a:lnTo>
                  <a:pt x="0" y="2535894"/>
                </a:lnTo>
                <a:cubicBezTo>
                  <a:pt x="123555" y="2535382"/>
                  <a:pt x="233473" y="2457315"/>
                  <a:pt x="274657" y="2340825"/>
                </a:cubicBezTo>
                <a:close/>
                <a:moveTo>
                  <a:pt x="274657" y="1170413"/>
                </a:moveTo>
                <a:lnTo>
                  <a:pt x="895756" y="1170413"/>
                </a:lnTo>
                <a:cubicBezTo>
                  <a:pt x="924967" y="1254261"/>
                  <a:pt x="990878" y="1320172"/>
                  <a:pt x="1074726" y="1349383"/>
                </a:cubicBezTo>
                <a:cubicBezTo>
                  <a:pt x="1226415" y="1402230"/>
                  <a:pt x="1392224" y="1322102"/>
                  <a:pt x="1445070" y="1170413"/>
                </a:cubicBezTo>
                <a:lnTo>
                  <a:pt x="2066169" y="1170413"/>
                </a:lnTo>
                <a:cubicBezTo>
                  <a:pt x="2095379" y="1254261"/>
                  <a:pt x="2161291" y="1320172"/>
                  <a:pt x="2245139" y="1349383"/>
                </a:cubicBezTo>
                <a:cubicBezTo>
                  <a:pt x="2396828" y="1402230"/>
                  <a:pt x="2562636" y="1322102"/>
                  <a:pt x="2615482" y="1170413"/>
                </a:cubicBezTo>
                <a:lnTo>
                  <a:pt x="3236581" y="1170413"/>
                </a:lnTo>
                <a:cubicBezTo>
                  <a:pt x="3265792" y="1254261"/>
                  <a:pt x="3331703" y="1320172"/>
                  <a:pt x="3415551" y="1349383"/>
                </a:cubicBezTo>
                <a:cubicBezTo>
                  <a:pt x="3567240" y="1402230"/>
                  <a:pt x="3733049" y="1322102"/>
                  <a:pt x="3785895" y="1170413"/>
                </a:cubicBezTo>
                <a:lnTo>
                  <a:pt x="4406993" y="1170413"/>
                </a:lnTo>
                <a:cubicBezTo>
                  <a:pt x="4448178" y="1286903"/>
                  <a:pt x="4558096" y="1364970"/>
                  <a:pt x="4681650" y="1365481"/>
                </a:cubicBezTo>
                <a:lnTo>
                  <a:pt x="4681650" y="1950688"/>
                </a:lnTo>
                <a:cubicBezTo>
                  <a:pt x="4464995" y="1949992"/>
                  <a:pt x="4256366" y="1868625"/>
                  <a:pt x="4096444" y="1722457"/>
                </a:cubicBezTo>
                <a:cubicBezTo>
                  <a:pt x="3765652" y="2026779"/>
                  <a:pt x="3256824" y="2026779"/>
                  <a:pt x="2926031" y="1722457"/>
                </a:cubicBezTo>
                <a:cubicBezTo>
                  <a:pt x="2595239" y="2026779"/>
                  <a:pt x="2086411" y="2026779"/>
                  <a:pt x="1755619" y="1722457"/>
                </a:cubicBezTo>
                <a:cubicBezTo>
                  <a:pt x="1424827" y="2026779"/>
                  <a:pt x="915999" y="2026779"/>
                  <a:pt x="585206" y="1722457"/>
                </a:cubicBezTo>
                <a:cubicBezTo>
                  <a:pt x="425286" y="1868625"/>
                  <a:pt x="216656" y="1949992"/>
                  <a:pt x="0" y="1950688"/>
                </a:cubicBezTo>
                <a:lnTo>
                  <a:pt x="0" y="1365481"/>
                </a:lnTo>
                <a:cubicBezTo>
                  <a:pt x="123555" y="1364970"/>
                  <a:pt x="233473" y="1286903"/>
                  <a:pt x="274657" y="1170413"/>
                </a:cubicBezTo>
                <a:close/>
                <a:moveTo>
                  <a:pt x="274657" y="0"/>
                </a:moveTo>
                <a:lnTo>
                  <a:pt x="895756" y="0"/>
                </a:lnTo>
                <a:cubicBezTo>
                  <a:pt x="924967" y="83848"/>
                  <a:pt x="990878" y="149760"/>
                  <a:pt x="1074726" y="178970"/>
                </a:cubicBezTo>
                <a:cubicBezTo>
                  <a:pt x="1226415" y="231817"/>
                  <a:pt x="1392224" y="151689"/>
                  <a:pt x="1445070" y="0"/>
                </a:cubicBezTo>
                <a:lnTo>
                  <a:pt x="2066169" y="0"/>
                </a:lnTo>
                <a:cubicBezTo>
                  <a:pt x="2095379" y="83848"/>
                  <a:pt x="2161291" y="149760"/>
                  <a:pt x="2245139" y="178970"/>
                </a:cubicBezTo>
                <a:cubicBezTo>
                  <a:pt x="2396828" y="231817"/>
                  <a:pt x="2562636" y="151689"/>
                  <a:pt x="2615482" y="0"/>
                </a:cubicBezTo>
                <a:lnTo>
                  <a:pt x="3236581" y="0"/>
                </a:lnTo>
                <a:cubicBezTo>
                  <a:pt x="3265792" y="83848"/>
                  <a:pt x="3331703" y="149760"/>
                  <a:pt x="3415551" y="178970"/>
                </a:cubicBezTo>
                <a:cubicBezTo>
                  <a:pt x="3567240" y="231817"/>
                  <a:pt x="3733049" y="151689"/>
                  <a:pt x="3785895" y="0"/>
                </a:cubicBezTo>
                <a:lnTo>
                  <a:pt x="4406993" y="0"/>
                </a:lnTo>
                <a:cubicBezTo>
                  <a:pt x="4448178" y="116490"/>
                  <a:pt x="4558096" y="194556"/>
                  <a:pt x="4681650" y="195069"/>
                </a:cubicBezTo>
                <a:lnTo>
                  <a:pt x="4681650" y="780275"/>
                </a:lnTo>
                <a:cubicBezTo>
                  <a:pt x="4464995" y="779579"/>
                  <a:pt x="4256366" y="698213"/>
                  <a:pt x="4096444" y="552045"/>
                </a:cubicBezTo>
                <a:cubicBezTo>
                  <a:pt x="3765652" y="856366"/>
                  <a:pt x="3256824" y="856366"/>
                  <a:pt x="2926031" y="552045"/>
                </a:cubicBezTo>
                <a:cubicBezTo>
                  <a:pt x="2595239" y="856366"/>
                  <a:pt x="2086411" y="856366"/>
                  <a:pt x="1755619" y="552045"/>
                </a:cubicBezTo>
                <a:cubicBezTo>
                  <a:pt x="1424827" y="856366"/>
                  <a:pt x="915999" y="856366"/>
                  <a:pt x="585206" y="552045"/>
                </a:cubicBezTo>
                <a:cubicBezTo>
                  <a:pt x="425286" y="698213"/>
                  <a:pt x="216656" y="779579"/>
                  <a:pt x="0" y="780275"/>
                </a:cubicBezTo>
                <a:lnTo>
                  <a:pt x="0" y="195069"/>
                </a:lnTo>
                <a:cubicBezTo>
                  <a:pt x="123555" y="194556"/>
                  <a:pt x="233473" y="116490"/>
                  <a:pt x="274657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E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C40EFA2-DF55-AE0A-6BC0-1DE8D64A0C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AB9748-3C65-6BD7-C3A9-F2FBCFFBF946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0070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am 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C40EFA2-DF55-AE0A-6BC0-1DE8D64A0C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AB9748-3C65-6BD7-C3A9-F2FBCFFBF946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48">
            <a:extLst>
              <a:ext uri="{FF2B5EF4-FFF2-40B4-BE49-F238E27FC236}">
                <a16:creationId xmlns:a16="http://schemas.microsoft.com/office/drawing/2014/main" id="{2A9600F7-C5ED-1F84-9997-5E42D81369C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56017" y="1358194"/>
            <a:ext cx="4472010" cy="4472917"/>
          </a:xfrm>
          <a:custGeom>
            <a:avLst/>
            <a:gdLst>
              <a:gd name="connsiteX0" fmla="*/ 4472010 w 4472010"/>
              <a:gd name="connsiteY0" fmla="*/ 0 h 4472917"/>
              <a:gd name="connsiteX1" fmla="*/ 4463450 w 4472010"/>
              <a:gd name="connsiteY1" fmla="*/ 220762 h 4472917"/>
              <a:gd name="connsiteX2" fmla="*/ 3434497 w 4472010"/>
              <a:gd name="connsiteY2" fmla="*/ 3884492 h 4472917"/>
              <a:gd name="connsiteX3" fmla="*/ 739606 w 4472010"/>
              <a:gd name="connsiteY3" fmla="*/ 4020602 h 4472917"/>
              <a:gd name="connsiteX4" fmla="*/ 452454 w 4472010"/>
              <a:gd name="connsiteY4" fmla="*/ 3733735 h 4472917"/>
              <a:gd name="connsiteX5" fmla="*/ 587803 w 4472010"/>
              <a:gd name="connsiteY5" fmla="*/ 1038940 h 4472917"/>
              <a:gd name="connsiteX6" fmla="*/ 4251439 w 4472010"/>
              <a:gd name="connsiteY6" fmla="*/ 9702 h 447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72010" h="4472917">
                <a:moveTo>
                  <a:pt x="4472010" y="0"/>
                </a:moveTo>
                <a:lnTo>
                  <a:pt x="4463450" y="220762"/>
                </a:lnTo>
                <a:cubicBezTo>
                  <a:pt x="4459170" y="332522"/>
                  <a:pt x="4345127" y="2973862"/>
                  <a:pt x="3434497" y="3884492"/>
                </a:cubicBezTo>
                <a:cubicBezTo>
                  <a:pt x="2703729" y="4613548"/>
                  <a:pt x="1540188" y="4672329"/>
                  <a:pt x="739606" y="4020602"/>
                </a:cubicBezTo>
                <a:lnTo>
                  <a:pt x="452454" y="3733735"/>
                </a:lnTo>
                <a:cubicBezTo>
                  <a:pt x="-199178" y="2933439"/>
                  <a:pt x="-140777" y="1769993"/>
                  <a:pt x="587803" y="1038940"/>
                </a:cubicBezTo>
                <a:cubicBezTo>
                  <a:pt x="1480646" y="146096"/>
                  <a:pt x="4138823" y="15028"/>
                  <a:pt x="4251439" y="9702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31281806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am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220948E7-CE7B-344F-B087-A681706923C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99239" y="1463095"/>
            <a:ext cx="4234071" cy="4234485"/>
          </a:xfrm>
          <a:custGeom>
            <a:avLst/>
            <a:gdLst>
              <a:gd name="connsiteX0" fmla="*/ 2116622 w 4234071"/>
              <a:gd name="connsiteY0" fmla="*/ 0 h 4234485"/>
              <a:gd name="connsiteX1" fmla="*/ 2442861 w 4234071"/>
              <a:gd name="connsiteY1" fmla="*/ 112881 h 4234485"/>
              <a:gd name="connsiteX2" fmla="*/ 3527841 w 4234071"/>
              <a:gd name="connsiteY2" fmla="*/ 962176 h 4234485"/>
              <a:gd name="connsiteX3" fmla="*/ 3527841 w 4234071"/>
              <a:gd name="connsiteY3" fmla="*/ 351048 h 4234485"/>
              <a:gd name="connsiteX4" fmla="*/ 3880956 w 4234071"/>
              <a:gd name="connsiteY4" fmla="*/ 351048 h 4234485"/>
              <a:gd name="connsiteX5" fmla="*/ 3880956 w 4234071"/>
              <a:gd name="connsiteY5" fmla="*/ 1233421 h 4234485"/>
              <a:gd name="connsiteX6" fmla="*/ 3874340 w 4234071"/>
              <a:gd name="connsiteY6" fmla="*/ 1233421 h 4234485"/>
              <a:gd name="connsiteX7" fmla="*/ 4030637 w 4234071"/>
              <a:gd name="connsiteY7" fmla="*/ 1355812 h 4234485"/>
              <a:gd name="connsiteX8" fmla="*/ 4234071 w 4234071"/>
              <a:gd name="connsiteY8" fmla="*/ 1772604 h 4234485"/>
              <a:gd name="connsiteX9" fmla="*/ 4234071 w 4234071"/>
              <a:gd name="connsiteY9" fmla="*/ 4234485 h 4234485"/>
              <a:gd name="connsiteX10" fmla="*/ 0 w 4234071"/>
              <a:gd name="connsiteY10" fmla="*/ 4234485 h 4234485"/>
              <a:gd name="connsiteX11" fmla="*/ 0 w 4234071"/>
              <a:gd name="connsiteY11" fmla="*/ 1772604 h 4234485"/>
              <a:gd name="connsiteX12" fmla="*/ 202607 w 4234071"/>
              <a:gd name="connsiteY12" fmla="*/ 1354986 h 4234485"/>
              <a:gd name="connsiteX13" fmla="*/ 1790384 w 4234071"/>
              <a:gd name="connsiteY13" fmla="*/ 112881 h 4234485"/>
              <a:gd name="connsiteX14" fmla="*/ 2116622 w 4234071"/>
              <a:gd name="connsiteY14" fmla="*/ 0 h 4234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234071" h="4234485">
                <a:moveTo>
                  <a:pt x="2116622" y="0"/>
                </a:moveTo>
                <a:cubicBezTo>
                  <a:pt x="2231777" y="0"/>
                  <a:pt x="2346933" y="37627"/>
                  <a:pt x="2442861" y="112881"/>
                </a:cubicBezTo>
                <a:lnTo>
                  <a:pt x="3527841" y="962176"/>
                </a:lnTo>
                <a:lnTo>
                  <a:pt x="3527841" y="351048"/>
                </a:lnTo>
                <a:lnTo>
                  <a:pt x="3880956" y="351048"/>
                </a:lnTo>
                <a:lnTo>
                  <a:pt x="3880956" y="1233421"/>
                </a:lnTo>
                <a:lnTo>
                  <a:pt x="3874340" y="1233421"/>
                </a:lnTo>
                <a:lnTo>
                  <a:pt x="4030637" y="1355812"/>
                </a:lnTo>
                <a:cubicBezTo>
                  <a:pt x="4159644" y="1456702"/>
                  <a:pt x="4234071" y="1608037"/>
                  <a:pt x="4234071" y="1772604"/>
                </a:cubicBezTo>
                <a:lnTo>
                  <a:pt x="4234071" y="4234485"/>
                </a:lnTo>
                <a:lnTo>
                  <a:pt x="0" y="4234485"/>
                </a:lnTo>
                <a:lnTo>
                  <a:pt x="0" y="1772604"/>
                </a:lnTo>
                <a:cubicBezTo>
                  <a:pt x="0" y="1608864"/>
                  <a:pt x="74427" y="1456702"/>
                  <a:pt x="202607" y="1354986"/>
                </a:cubicBezTo>
                <a:lnTo>
                  <a:pt x="1790384" y="112881"/>
                </a:lnTo>
                <a:cubicBezTo>
                  <a:pt x="1886312" y="37627"/>
                  <a:pt x="2001467" y="0"/>
                  <a:pt x="2116622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E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C40EFA2-DF55-AE0A-6BC0-1DE8D64A0C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AB9748-3C65-6BD7-C3A9-F2FBCFFBF946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5190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am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104E27F-2680-58CF-D591-B036BE1347B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91304" y="1438381"/>
            <a:ext cx="4449941" cy="4264526"/>
          </a:xfrm>
          <a:custGeom>
            <a:avLst/>
            <a:gdLst>
              <a:gd name="connsiteX0" fmla="*/ 2900059 w 4094201"/>
              <a:gd name="connsiteY0" fmla="*/ 3411835 h 3923609"/>
              <a:gd name="connsiteX1" fmla="*/ 3582426 w 4094201"/>
              <a:gd name="connsiteY1" fmla="*/ 3411835 h 3923609"/>
              <a:gd name="connsiteX2" fmla="*/ 3582426 w 4094201"/>
              <a:gd name="connsiteY2" fmla="*/ 3923609 h 3923609"/>
              <a:gd name="connsiteX3" fmla="*/ 2900059 w 4094201"/>
              <a:gd name="connsiteY3" fmla="*/ 3923609 h 3923609"/>
              <a:gd name="connsiteX4" fmla="*/ 511776 w 4094201"/>
              <a:gd name="connsiteY4" fmla="*/ 3411835 h 3923609"/>
              <a:gd name="connsiteX5" fmla="*/ 1194142 w 4094201"/>
              <a:gd name="connsiteY5" fmla="*/ 3411835 h 3923609"/>
              <a:gd name="connsiteX6" fmla="*/ 1194142 w 4094201"/>
              <a:gd name="connsiteY6" fmla="*/ 3923609 h 3923609"/>
              <a:gd name="connsiteX7" fmla="*/ 511776 w 4094201"/>
              <a:gd name="connsiteY7" fmla="*/ 3923609 h 3923609"/>
              <a:gd name="connsiteX8" fmla="*/ 3241243 w 4094201"/>
              <a:gd name="connsiteY8" fmla="*/ 2388284 h 3923609"/>
              <a:gd name="connsiteX9" fmla="*/ 3070651 w 4094201"/>
              <a:gd name="connsiteY9" fmla="*/ 2558876 h 3923609"/>
              <a:gd name="connsiteX10" fmla="*/ 3241243 w 4094201"/>
              <a:gd name="connsiteY10" fmla="*/ 2729467 h 3923609"/>
              <a:gd name="connsiteX11" fmla="*/ 3411835 w 4094201"/>
              <a:gd name="connsiteY11" fmla="*/ 2558876 h 3923609"/>
              <a:gd name="connsiteX12" fmla="*/ 3241243 w 4094201"/>
              <a:gd name="connsiteY12" fmla="*/ 2388284 h 3923609"/>
              <a:gd name="connsiteX13" fmla="*/ 852958 w 4094201"/>
              <a:gd name="connsiteY13" fmla="*/ 2388284 h 3923609"/>
              <a:gd name="connsiteX14" fmla="*/ 682368 w 4094201"/>
              <a:gd name="connsiteY14" fmla="*/ 2558876 h 3923609"/>
              <a:gd name="connsiteX15" fmla="*/ 852958 w 4094201"/>
              <a:gd name="connsiteY15" fmla="*/ 2729467 h 3923609"/>
              <a:gd name="connsiteX16" fmla="*/ 1023550 w 4094201"/>
              <a:gd name="connsiteY16" fmla="*/ 2558876 h 3923609"/>
              <a:gd name="connsiteX17" fmla="*/ 852958 w 4094201"/>
              <a:gd name="connsiteY17" fmla="*/ 2388284 h 3923609"/>
              <a:gd name="connsiteX18" fmla="*/ 59025 w 4094201"/>
              <a:gd name="connsiteY18" fmla="*/ 2047101 h 3923609"/>
              <a:gd name="connsiteX19" fmla="*/ 4035176 w 4094201"/>
              <a:gd name="connsiteY19" fmla="*/ 2047101 h 3923609"/>
              <a:gd name="connsiteX20" fmla="*/ 4094201 w 4094201"/>
              <a:gd name="connsiteY20" fmla="*/ 2734927 h 3923609"/>
              <a:gd name="connsiteX21" fmla="*/ 4094201 w 4094201"/>
              <a:gd name="connsiteY21" fmla="*/ 3070651 h 3923609"/>
              <a:gd name="connsiteX22" fmla="*/ 0 w 4094201"/>
              <a:gd name="connsiteY22" fmla="*/ 3070651 h 3923609"/>
              <a:gd name="connsiteX23" fmla="*/ 0 w 4094201"/>
              <a:gd name="connsiteY23" fmla="*/ 2734927 h 3923609"/>
              <a:gd name="connsiteX24" fmla="*/ 59025 w 4094201"/>
              <a:gd name="connsiteY24" fmla="*/ 2047101 h 3923609"/>
              <a:gd name="connsiteX25" fmla="*/ 1091787 w 4094201"/>
              <a:gd name="connsiteY25" fmla="*/ 0 h 3923609"/>
              <a:gd name="connsiteX26" fmla="*/ 3002414 w 4094201"/>
              <a:gd name="connsiteY26" fmla="*/ 0 h 3923609"/>
              <a:gd name="connsiteX27" fmla="*/ 3483141 w 4094201"/>
              <a:gd name="connsiteY27" fmla="*/ 336919 h 3923609"/>
              <a:gd name="connsiteX28" fmla="*/ 3848890 w 4094201"/>
              <a:gd name="connsiteY28" fmla="*/ 1342387 h 3923609"/>
              <a:gd name="connsiteX29" fmla="*/ 3961310 w 4094201"/>
              <a:gd name="connsiteY29" fmla="*/ 1705917 h 3923609"/>
              <a:gd name="connsiteX30" fmla="*/ 132891 w 4094201"/>
              <a:gd name="connsiteY30" fmla="*/ 1705917 h 3923609"/>
              <a:gd name="connsiteX31" fmla="*/ 245311 w 4094201"/>
              <a:gd name="connsiteY31" fmla="*/ 1342387 h 3923609"/>
              <a:gd name="connsiteX32" fmla="*/ 611060 w 4094201"/>
              <a:gd name="connsiteY32" fmla="*/ 336919 h 3923609"/>
              <a:gd name="connsiteX33" fmla="*/ 1091787 w 4094201"/>
              <a:gd name="connsiteY33" fmla="*/ 0 h 3923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094201" h="3923609">
                <a:moveTo>
                  <a:pt x="2900059" y="3411835"/>
                </a:moveTo>
                <a:lnTo>
                  <a:pt x="3582426" y="3411835"/>
                </a:lnTo>
                <a:lnTo>
                  <a:pt x="3582426" y="3923609"/>
                </a:lnTo>
                <a:lnTo>
                  <a:pt x="2900059" y="3923609"/>
                </a:lnTo>
                <a:close/>
                <a:moveTo>
                  <a:pt x="511776" y="3411835"/>
                </a:moveTo>
                <a:lnTo>
                  <a:pt x="1194142" y="3411835"/>
                </a:lnTo>
                <a:lnTo>
                  <a:pt x="1194142" y="3923609"/>
                </a:lnTo>
                <a:lnTo>
                  <a:pt x="511776" y="3923609"/>
                </a:lnTo>
                <a:close/>
                <a:moveTo>
                  <a:pt x="3241243" y="2388284"/>
                </a:moveTo>
                <a:cubicBezTo>
                  <a:pt x="3147028" y="2388284"/>
                  <a:pt x="3070651" y="2464660"/>
                  <a:pt x="3070651" y="2558876"/>
                </a:cubicBezTo>
                <a:cubicBezTo>
                  <a:pt x="3070651" y="2653091"/>
                  <a:pt x="3147028" y="2729467"/>
                  <a:pt x="3241243" y="2729467"/>
                </a:cubicBezTo>
                <a:cubicBezTo>
                  <a:pt x="3335458" y="2729467"/>
                  <a:pt x="3411835" y="2653091"/>
                  <a:pt x="3411835" y="2558876"/>
                </a:cubicBezTo>
                <a:cubicBezTo>
                  <a:pt x="3411835" y="2464660"/>
                  <a:pt x="3335458" y="2388284"/>
                  <a:pt x="3241243" y="2388284"/>
                </a:cubicBezTo>
                <a:close/>
                <a:moveTo>
                  <a:pt x="852958" y="2388284"/>
                </a:moveTo>
                <a:cubicBezTo>
                  <a:pt x="758743" y="2388284"/>
                  <a:pt x="682368" y="2464660"/>
                  <a:pt x="682368" y="2558876"/>
                </a:cubicBezTo>
                <a:cubicBezTo>
                  <a:pt x="682368" y="2653091"/>
                  <a:pt x="758743" y="2729467"/>
                  <a:pt x="852958" y="2729467"/>
                </a:cubicBezTo>
                <a:cubicBezTo>
                  <a:pt x="947174" y="2729467"/>
                  <a:pt x="1023550" y="2653091"/>
                  <a:pt x="1023550" y="2558876"/>
                </a:cubicBezTo>
                <a:cubicBezTo>
                  <a:pt x="1023550" y="2464660"/>
                  <a:pt x="947174" y="2388284"/>
                  <a:pt x="852958" y="2388284"/>
                </a:cubicBezTo>
                <a:close/>
                <a:moveTo>
                  <a:pt x="59025" y="2047101"/>
                </a:moveTo>
                <a:lnTo>
                  <a:pt x="4035176" y="2047101"/>
                </a:lnTo>
                <a:cubicBezTo>
                  <a:pt x="4074262" y="2274295"/>
                  <a:pt x="4094007" y="2504395"/>
                  <a:pt x="4094201" y="2734927"/>
                </a:cubicBezTo>
                <a:lnTo>
                  <a:pt x="4094201" y="3070651"/>
                </a:lnTo>
                <a:lnTo>
                  <a:pt x="0" y="3070651"/>
                </a:lnTo>
                <a:lnTo>
                  <a:pt x="0" y="2734927"/>
                </a:lnTo>
                <a:cubicBezTo>
                  <a:pt x="195" y="2504395"/>
                  <a:pt x="19939" y="2274295"/>
                  <a:pt x="59025" y="2047101"/>
                </a:cubicBezTo>
                <a:close/>
                <a:moveTo>
                  <a:pt x="1091787" y="0"/>
                </a:moveTo>
                <a:lnTo>
                  <a:pt x="3002414" y="0"/>
                </a:lnTo>
                <a:cubicBezTo>
                  <a:pt x="3217431" y="455"/>
                  <a:pt x="3409348" y="134960"/>
                  <a:pt x="3483141" y="336919"/>
                </a:cubicBezTo>
                <a:lnTo>
                  <a:pt x="3848890" y="1342387"/>
                </a:lnTo>
                <a:cubicBezTo>
                  <a:pt x="3893073" y="1462142"/>
                  <a:pt x="3929240" y="1583432"/>
                  <a:pt x="3961310" y="1705917"/>
                </a:cubicBezTo>
                <a:lnTo>
                  <a:pt x="132891" y="1705917"/>
                </a:lnTo>
                <a:cubicBezTo>
                  <a:pt x="164963" y="1583432"/>
                  <a:pt x="201810" y="1462142"/>
                  <a:pt x="245311" y="1342387"/>
                </a:cubicBezTo>
                <a:lnTo>
                  <a:pt x="611060" y="336919"/>
                </a:lnTo>
                <a:cubicBezTo>
                  <a:pt x="684853" y="134960"/>
                  <a:pt x="876770" y="455"/>
                  <a:pt x="1091787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E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C40EFA2-DF55-AE0A-6BC0-1DE8D64A0C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AB9748-3C65-6BD7-C3A9-F2FBCFFBF946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56987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C33F9AB-5BC4-1A26-73BD-DDAB097454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1362" y="2460162"/>
            <a:ext cx="10629275" cy="1319121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3D573727-67A7-19A6-D178-E8E8F5631F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81400" y="4258739"/>
            <a:ext cx="4806182" cy="539385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EE"/>
              <a:t>Veebileht või e-mail </a:t>
            </a:r>
            <a:r>
              <a:rPr lang="en-US" err="1"/>
              <a:t>aadress</a:t>
            </a:r>
            <a:endParaRPr lang="en-EE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D904560B-CCF2-7B63-F0D9-00B1983B91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10A0D26-7EA8-821D-C35A-530C9D592E75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263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õhi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DC09D-0F77-77DC-D1A9-EF226BC176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6763" y="1260330"/>
            <a:ext cx="1058703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6202EE-8C6E-9FEE-4F8F-29BC6CB67A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763" y="3941908"/>
            <a:ext cx="1058703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EE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F6E637BF-152C-7916-522F-598B0BF3E8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459E097-2C51-512D-CAD9-74E20A467289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797190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50DF6B8A-0181-0FBB-83AF-4C47030858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1612174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õhi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8567D-9030-3E4D-130B-C1A6745CDB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1333500"/>
            <a:ext cx="10580687" cy="32289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EB7E6D-78A0-978B-B872-B148BF271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3" y="4589463"/>
            <a:ext cx="1058068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7D8F9373-1395-012F-B410-50534B45BF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99CF1A7-9CD4-034A-73B7-7E4BD8A42DAE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322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õhi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CAE79-1BE8-D2A3-7CDF-C8DA1000D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1214858"/>
            <a:ext cx="10587037" cy="1452142"/>
          </a:xfrm>
          <a:prstGeom prst="rect">
            <a:avLst/>
          </a:prstGeom>
        </p:spPr>
        <p:txBody>
          <a:bodyPr/>
          <a:lstStyle/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D3A2F-8C92-D93D-5712-50748525B3D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6762" y="2756694"/>
            <a:ext cx="10587037" cy="3509962"/>
          </a:xfrm>
        </p:spPr>
        <p:txBody>
          <a:bodyPr/>
          <a:lstStyle/>
          <a:p>
            <a:pPr lvl="0"/>
            <a:r>
              <a:rPr lang="en-US"/>
              <a:t>Click to edit Master text </a:t>
            </a:r>
            <a:r>
              <a:rPr lang="en-US" err="1"/>
              <a:t>syles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A388876D-4EEF-86D8-CFD5-D2188BAD48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BD8CA78-0D38-BF03-3CD9-6F8F8A99ED4B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6122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õhi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DD8AF-9345-9EE1-6680-2873BA93B6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1214856"/>
            <a:ext cx="10587037" cy="939063"/>
          </a:xfrm>
          <a:prstGeom prst="rect">
            <a:avLst/>
          </a:prstGeom>
        </p:spPr>
        <p:txBody>
          <a:bodyPr/>
          <a:lstStyle/>
          <a:p>
            <a:r>
              <a:rPr lang="en-US" err="1"/>
              <a:t>Pealkiri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59F17F-0CD5-32D8-9A2F-3280BC914C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6763" y="2333305"/>
            <a:ext cx="5253037" cy="38436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D18D8D7-7824-A042-9348-57C239A2254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00763" y="2333305"/>
            <a:ext cx="5253037" cy="38436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F631F725-DAC2-76FA-3FDE-896E029AC9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E74AA99-D00E-D33D-E19F-631F319C604A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3380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26" Type="http://schemas.openxmlformats.org/officeDocument/2006/relationships/slideLayout" Target="../slideLayouts/slideLayout57.xml"/><Relationship Id="rId3" Type="http://schemas.openxmlformats.org/officeDocument/2006/relationships/slideLayout" Target="../slideLayouts/slideLayout34.xml"/><Relationship Id="rId21" Type="http://schemas.openxmlformats.org/officeDocument/2006/relationships/slideLayout" Target="../slideLayouts/slideLayout52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5" Type="http://schemas.openxmlformats.org/officeDocument/2006/relationships/slideLayout" Target="../slideLayouts/slideLayout56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slideLayout" Target="../slideLayouts/slideLayout51.xml"/><Relationship Id="rId29" Type="http://schemas.openxmlformats.org/officeDocument/2006/relationships/slideLayout" Target="../slideLayouts/slideLayout60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24" Type="http://schemas.openxmlformats.org/officeDocument/2006/relationships/slideLayout" Target="../slideLayouts/slideLayout55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54.xml"/><Relationship Id="rId28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50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Relationship Id="rId22" Type="http://schemas.openxmlformats.org/officeDocument/2006/relationships/slideLayout" Target="../slideLayouts/slideLayout53.xml"/><Relationship Id="rId27" Type="http://schemas.openxmlformats.org/officeDocument/2006/relationships/slideLayout" Target="../slideLayouts/slideLayout58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CE14A5-A74C-764E-B305-E10A1529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1123121"/>
            <a:ext cx="10587037" cy="1133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3F800F-A350-F3C6-6C1F-A7298C6426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3" y="2355574"/>
            <a:ext cx="10587037" cy="3821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4FB07-7CE0-C186-107C-BAB09F583C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4124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308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endParaRPr lang="en-E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CF7DDE-0858-C9C7-378E-42CCAD4D8253}"/>
              </a:ext>
            </a:extLst>
          </p:cNvPr>
          <p:cNvPicPr>
            <a:picLocks noChangeAspect="1"/>
          </p:cNvPicPr>
          <p:nvPr userDrawn="1"/>
        </p:nvPicPr>
        <p:blipFill>
          <a:blip r:embed="rId33"/>
          <a:srcRect/>
          <a:stretch/>
        </p:blipFill>
        <p:spPr>
          <a:xfrm>
            <a:off x="245786" y="237098"/>
            <a:ext cx="1799155" cy="785504"/>
          </a:xfrm>
          <a:prstGeom prst="rect">
            <a:avLst/>
          </a:prstGeom>
        </p:spPr>
      </p:pic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007EF822-C0C3-57CC-E99B-B4C7C3DF29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1681876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5" r:id="rId5"/>
    <p:sldLayoutId id="2147483649" r:id="rId6"/>
    <p:sldLayoutId id="2147483651" r:id="rId7"/>
    <p:sldLayoutId id="2147483666" r:id="rId8"/>
    <p:sldLayoutId id="2147483667" r:id="rId9"/>
    <p:sldLayoutId id="2147483650" r:id="rId10"/>
    <p:sldLayoutId id="2147483668" r:id="rId11"/>
    <p:sldLayoutId id="2147483669" r:id="rId12"/>
    <p:sldLayoutId id="2147483656" r:id="rId13"/>
    <p:sldLayoutId id="2147483675" r:id="rId14"/>
    <p:sldLayoutId id="2147483658" r:id="rId15"/>
    <p:sldLayoutId id="2147483659" r:id="rId16"/>
    <p:sldLayoutId id="2147483670" r:id="rId17"/>
    <p:sldLayoutId id="2147483671" r:id="rId18"/>
    <p:sldLayoutId id="2147483676" r:id="rId19"/>
    <p:sldLayoutId id="2147483674" r:id="rId20"/>
    <p:sldLayoutId id="2147483683" r:id="rId21"/>
    <p:sldLayoutId id="2147483681" r:id="rId22"/>
    <p:sldLayoutId id="2147483677" r:id="rId23"/>
    <p:sldLayoutId id="2147483680" r:id="rId24"/>
    <p:sldLayoutId id="2147483718" r:id="rId25"/>
    <p:sldLayoutId id="2147483682" r:id="rId26"/>
    <p:sldLayoutId id="2147483684" r:id="rId27"/>
    <p:sldLayoutId id="2147483673" r:id="rId28"/>
    <p:sldLayoutId id="2147483730" r:id="rId29"/>
    <p:sldLayoutId id="2147483678" r:id="rId30"/>
    <p:sldLayoutId id="2147483733" r:id="rId3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CE14A5-A74C-764E-B305-E10A1529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1123121"/>
            <a:ext cx="10587037" cy="1133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3F800F-A350-F3C6-6C1F-A7298C6426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3" y="2355574"/>
            <a:ext cx="10587037" cy="3821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4FB07-7CE0-C186-107C-BAB09F583C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4124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308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endParaRPr lang="en-EE"/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007EF822-C0C3-57CC-E99B-B4C7C3DF29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/>
          </a:p>
        </p:txBody>
      </p:sp>
      <p:pic>
        <p:nvPicPr>
          <p:cNvPr id="5" name="Picture 4" descr="A black and white text&#10;&#10;Description automatically generated">
            <a:extLst>
              <a:ext uri="{FF2B5EF4-FFF2-40B4-BE49-F238E27FC236}">
                <a16:creationId xmlns:a16="http://schemas.microsoft.com/office/drawing/2014/main" id="{7894F478-E68A-68B4-CED0-56D0B6B6E18C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86" y="224230"/>
            <a:ext cx="1799155" cy="81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865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19" r:id="rId17"/>
    <p:sldLayoutId id="2147483720" r:id="rId18"/>
    <p:sldLayoutId id="2147483721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  <p:sldLayoutId id="2147483712" r:id="rId28"/>
    <p:sldLayoutId id="2147483732" r:id="rId2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kliimaministeerium.ee/energiamajanduse_arengukava" TargetMode="Externa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hyperlink" Target="https://reports.weforum.org/docs/WEF_Fostering_Effective_Energy_Transition_2025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7.png"/><Relationship Id="rId11" Type="http://schemas.openxmlformats.org/officeDocument/2006/relationships/hyperlink" Target="https://www.worldenergy.org/assets/downloads/World_Energy_Trilemma_2024_Full_Report.pdf?v=1713253987" TargetMode="External"/><Relationship Id="rId5" Type="http://schemas.openxmlformats.org/officeDocument/2006/relationships/image" Target="../media/image6.png"/><Relationship Id="rId10" Type="http://schemas.openxmlformats.org/officeDocument/2006/relationships/hyperlink" Target="https://epi.yale.edu/measure/2024/EPI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s3.amazonaws.com/sustainabledevelopment.report/2025/sustainable-development-report-2025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lt 7" descr="Pilt, millel on kujutatud õues, ehitis, taevas, torn&#10;&#10;Tehisintellekti genereeritud sisu ei pruugi olla õige.">
            <a:extLst>
              <a:ext uri="{FF2B5EF4-FFF2-40B4-BE49-F238E27FC236}">
                <a16:creationId xmlns:a16="http://schemas.microsoft.com/office/drawing/2014/main" id="{A98B60F1-5859-33E6-89CD-619E88FECD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368" t="26726" r="-208" b="-421"/>
          <a:stretch>
            <a:fillRect/>
          </a:stretch>
        </p:blipFill>
        <p:spPr>
          <a:xfrm>
            <a:off x="574" y="-7586"/>
            <a:ext cx="12407912" cy="70266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DB501B-A31A-277E-157E-75DF657848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1288" y="2498599"/>
            <a:ext cx="10495046" cy="2387600"/>
          </a:xfrm>
        </p:spPr>
        <p:txBody>
          <a:bodyPr>
            <a:normAutofit fontScale="90000"/>
          </a:bodyPr>
          <a:lstStyle/>
          <a:p>
            <a:pPr algn="r"/>
            <a:r>
              <a:rPr lang="et-EE" dirty="0">
                <a:solidFill>
                  <a:schemeClr val="bg1"/>
                </a:solidFill>
                <a:latin typeface="Roboto"/>
                <a:ea typeface="Roboto Condensed"/>
                <a:cs typeface="Roboto Condensed"/>
              </a:rPr>
              <a:t>Elektri varustuskindluse raamistik Energiamajanduse arengukava 2035 eelnõus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C0DD8-0D45-D0BD-B2DC-4DD5241933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6716" y="5705824"/>
            <a:ext cx="6533016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t-EE" b="1" dirty="0">
                <a:solidFill>
                  <a:schemeClr val="bg1"/>
                </a:solidFill>
                <a:latin typeface="Roboto Condensed"/>
                <a:ea typeface="Roboto Condensed"/>
                <a:cs typeface="Roboto Condensed"/>
              </a:rPr>
              <a:t>Varustuskindluse veebikonverents 9.12.2025</a:t>
            </a:r>
            <a:endParaRPr lang="et-EE" dirty="0">
              <a:solidFill>
                <a:schemeClr val="bg1"/>
              </a:solidFill>
            </a:endParaRPr>
          </a:p>
          <a:p>
            <a:pPr algn="l"/>
            <a:r>
              <a:rPr lang="et-EE" dirty="0">
                <a:solidFill>
                  <a:schemeClr val="bg1"/>
                </a:solidFill>
                <a:latin typeface="Roboto Condensed"/>
                <a:ea typeface="Roboto Condensed"/>
                <a:cs typeface="Roboto Condensed"/>
              </a:rPr>
              <a:t>Kliimaministeerium energeetikanõunik Einari Kisel</a:t>
            </a:r>
            <a:endParaRPr lang="en-EE" dirty="0">
              <a:solidFill>
                <a:schemeClr val="bg1"/>
              </a:solidFill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25A567-3D7D-A698-EFD5-592ADCB352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755129-49AE-4A41-9597-34695D8D41C6}" type="slidenum">
              <a:rPr lang="en-EE" smtClean="0"/>
              <a:pPr/>
              <a:t>1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3141880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6F896-7198-43D9-FBB9-DD4DC99FD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450C3C51-1855-5A2E-8C39-56E11616E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44769"/>
            <a:ext cx="9236773" cy="953920"/>
          </a:xfrm>
        </p:spPr>
        <p:txBody>
          <a:bodyPr>
            <a:normAutofit/>
          </a:bodyPr>
          <a:lstStyle/>
          <a:p>
            <a:r>
              <a:rPr lang="et-EE" sz="4000" b="1">
                <a:latin typeface="Roboto Light"/>
                <a:ea typeface="Roboto Light"/>
                <a:cs typeface="Roboto Light"/>
              </a:rPr>
              <a:t>Mõju keskkonnale väheneb 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3D202F73-9636-FA49-2629-364C6420E1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755129-49AE-4A41-9597-34695D8D41C6}" type="slidenum">
              <a:rPr lang="en-EE" smtClean="0"/>
              <a:pPr/>
              <a:t>10</a:t>
            </a:fld>
            <a:endParaRPr lang="en-EE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81F57E8-BC20-D5B5-DB54-5A625A10F803}"/>
              </a:ext>
            </a:extLst>
          </p:cNvPr>
          <p:cNvSpPr txBox="1">
            <a:spLocks/>
          </p:cNvSpPr>
          <p:nvPr/>
        </p:nvSpPr>
        <p:spPr>
          <a:xfrm>
            <a:off x="782286" y="1688665"/>
            <a:ext cx="3725908" cy="4516015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t-EE" sz="2000">
                <a:latin typeface="Roboto Light"/>
                <a:ea typeface="Roboto Light"/>
                <a:cs typeface="Roboto Light"/>
              </a:rPr>
              <a:t>Energeetikasektori KHG heite vähendamine tagatakse </a:t>
            </a:r>
            <a:r>
              <a:rPr lang="et-EE" sz="2000" b="1">
                <a:latin typeface="Roboto Light"/>
                <a:ea typeface="Roboto Light"/>
                <a:cs typeface="Roboto Light"/>
              </a:rPr>
              <a:t>kooskõlas kliimakindla majanduse seaduses kavandatavate eesmärkidega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t-EE" sz="2000">
                <a:latin typeface="Roboto Light"/>
                <a:ea typeface="Roboto Light"/>
                <a:cs typeface="Roboto Light"/>
              </a:rPr>
              <a:t>21% vähenemine aastaks 2030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t-EE" sz="2000">
                <a:latin typeface="Roboto Light"/>
                <a:ea typeface="Roboto Light"/>
                <a:cs typeface="Roboto Light"/>
              </a:rPr>
              <a:t>45% vähenemine aastaks 2035 </a:t>
            </a:r>
          </a:p>
          <a:p>
            <a:pPr marL="0" indent="0">
              <a:buNone/>
            </a:pPr>
            <a:endParaRPr lang="et-EE" sz="2000"/>
          </a:p>
          <a:p>
            <a:pPr marL="0" indent="0">
              <a:buNone/>
            </a:pPr>
            <a:r>
              <a:rPr lang="et-EE" sz="2000">
                <a:latin typeface="Roboto Light"/>
                <a:ea typeface="Roboto Light"/>
                <a:cs typeface="Roboto Light"/>
              </a:rPr>
              <a:t>(Võrreldes aastaga 2022)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E55C44B-2C4A-53D9-4855-8E26CABF43E9}"/>
              </a:ext>
            </a:extLst>
          </p:cNvPr>
          <p:cNvSpPr txBox="1">
            <a:spLocks/>
          </p:cNvSpPr>
          <p:nvPr/>
        </p:nvSpPr>
        <p:spPr>
          <a:xfrm>
            <a:off x="4496358" y="1753241"/>
            <a:ext cx="3555323" cy="4516015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t-EE" sz="2000">
                <a:latin typeface="Roboto Light"/>
                <a:ea typeface="Roboto Light"/>
                <a:cs typeface="Roboto Light"/>
              </a:rPr>
              <a:t>100% taastuvelektri </a:t>
            </a:r>
            <a:br>
              <a:rPr lang="et-EE" sz="2000">
                <a:latin typeface="Roboto Light"/>
                <a:ea typeface="Roboto Light"/>
                <a:cs typeface="Roboto Light"/>
              </a:rPr>
            </a:br>
            <a:r>
              <a:rPr lang="et-EE" sz="2000">
                <a:latin typeface="Roboto Light"/>
                <a:ea typeface="Roboto Light"/>
                <a:cs typeface="Roboto Light"/>
              </a:rPr>
              <a:t>ambitsioon on </a:t>
            </a:r>
            <a:r>
              <a:rPr lang="et-EE" sz="2000" b="1">
                <a:latin typeface="Roboto Light"/>
                <a:ea typeface="Roboto Light"/>
                <a:cs typeface="Roboto Light"/>
              </a:rPr>
              <a:t>turupõhine</a:t>
            </a:r>
            <a:r>
              <a:rPr lang="et-EE" sz="2000">
                <a:latin typeface="Roboto Light"/>
                <a:ea typeface="Roboto Light"/>
                <a:cs typeface="Roboto Light"/>
              </a:rPr>
              <a:t> ehk saavutatakse, kui tehnoloogiad on tegevustoetusteta konkurentsivõimelised </a:t>
            </a:r>
            <a:endParaRPr lang="et-EE">
              <a:latin typeface="Roboto Light"/>
              <a:ea typeface="Roboto Light"/>
              <a:cs typeface="Roboto Light"/>
            </a:endParaRPr>
          </a:p>
          <a:p>
            <a:pPr marL="0" indent="0">
              <a:buNone/>
            </a:pPr>
            <a:r>
              <a:rPr lang="et-EE" sz="2000">
                <a:latin typeface="Roboto Light"/>
                <a:ea typeface="Roboto Light"/>
                <a:cs typeface="Roboto Light"/>
              </a:rPr>
              <a:t>(prognoositakse juhtuma 2030-2035. aastatel)</a:t>
            </a:r>
          </a:p>
        </p:txBody>
      </p:sp>
      <p:cxnSp>
        <p:nvCxnSpPr>
          <p:cNvPr id="9" name="Sirgkonnektor 8">
            <a:extLst>
              <a:ext uri="{FF2B5EF4-FFF2-40B4-BE49-F238E27FC236}">
                <a16:creationId xmlns:a16="http://schemas.microsoft.com/office/drawing/2014/main" id="{1934B83B-85A4-FD2E-0E5F-BF70B462290F}"/>
              </a:ext>
            </a:extLst>
          </p:cNvPr>
          <p:cNvCxnSpPr/>
          <p:nvPr/>
        </p:nvCxnSpPr>
        <p:spPr>
          <a:xfrm>
            <a:off x="4325773" y="1772090"/>
            <a:ext cx="0" cy="29860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98ACBB0-D573-67A4-6636-9BA18EC964D2}"/>
              </a:ext>
            </a:extLst>
          </p:cNvPr>
          <p:cNvSpPr txBox="1">
            <a:spLocks/>
          </p:cNvSpPr>
          <p:nvPr/>
        </p:nvSpPr>
        <p:spPr>
          <a:xfrm>
            <a:off x="768388" y="5797452"/>
            <a:ext cx="7455940" cy="615779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endParaRPr lang="et-EE" i="1"/>
          </a:p>
        </p:txBody>
      </p:sp>
      <p:pic>
        <p:nvPicPr>
          <p:cNvPr id="3" name="Pilt 2" descr="Pilt, millel on kujutatud õues, taevas, muru, taim&#10;&#10;Tehisintellekti genereeritud sisu võib olla ebatõene.">
            <a:extLst>
              <a:ext uri="{FF2B5EF4-FFF2-40B4-BE49-F238E27FC236}">
                <a16:creationId xmlns:a16="http://schemas.microsoft.com/office/drawing/2014/main" id="{244E1420-CCD3-B6B0-9446-5D218BD04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9231" y="0"/>
            <a:ext cx="38627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338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706773E-C7C0-514F-CBEE-464DC2494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7391" y="297328"/>
            <a:ext cx="6168374" cy="654391"/>
          </a:xfrm>
        </p:spPr>
        <p:txBody>
          <a:bodyPr>
            <a:normAutofit/>
          </a:bodyPr>
          <a:lstStyle/>
          <a:p>
            <a:r>
              <a:rPr lang="et-EE" sz="4000" b="1"/>
              <a:t>Investeeringud 2026-2035</a:t>
            </a:r>
          </a:p>
        </p:txBody>
      </p:sp>
      <p:sp>
        <p:nvSpPr>
          <p:cNvPr id="5" name="Slaidinumbri kohatäide 4">
            <a:extLst>
              <a:ext uri="{FF2B5EF4-FFF2-40B4-BE49-F238E27FC236}">
                <a16:creationId xmlns:a16="http://schemas.microsoft.com/office/drawing/2014/main" id="{BF65CEE9-AC20-2D14-A8D6-33D2C37F797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755129-49AE-4A41-9597-34695D8D41C6}" type="slidenum">
              <a:rPr lang="en-EE" smtClean="0"/>
              <a:pPr/>
              <a:t>11</a:t>
            </a:fld>
            <a:endParaRPr lang="en-EE"/>
          </a:p>
        </p:txBody>
      </p:sp>
      <p:sp>
        <p:nvSpPr>
          <p:cNvPr id="6" name="Teksti kohatäide 5">
            <a:extLst>
              <a:ext uri="{FF2B5EF4-FFF2-40B4-BE49-F238E27FC236}">
                <a16:creationId xmlns:a16="http://schemas.microsoft.com/office/drawing/2014/main" id="{D91465B5-887F-8F22-159B-2111CC0BC38C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790680" y="1142220"/>
            <a:ext cx="10610640" cy="44135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spcBef>
                <a:spcPts val="0"/>
              </a:spcBef>
            </a:pPr>
            <a:r>
              <a:rPr lang="et-EE" sz="2400" noProof="0">
                <a:solidFill>
                  <a:schemeClr val="accent1"/>
                </a:solidFill>
                <a:latin typeface="Roboto Light"/>
                <a:ea typeface="Roboto"/>
                <a:cs typeface="Roboto"/>
              </a:rPr>
              <a:t>Energiajulgeoleku</a:t>
            </a:r>
            <a:r>
              <a:rPr lang="et-EE" sz="2400">
                <a:solidFill>
                  <a:schemeClr val="accent1"/>
                </a:solidFill>
                <a:latin typeface="Roboto Light"/>
                <a:ea typeface="Roboto"/>
                <a:cs typeface="Roboto"/>
              </a:rPr>
              <a:t>,</a:t>
            </a:r>
            <a:r>
              <a:rPr lang="et-EE" sz="2400" noProof="0">
                <a:solidFill>
                  <a:schemeClr val="accent1"/>
                </a:solidFill>
                <a:latin typeface="Roboto Light"/>
                <a:ea typeface="Roboto"/>
                <a:cs typeface="Roboto"/>
              </a:rPr>
              <a:t> taskukohase ja konkurentsivõimelise energia hinna tagamiseks </a:t>
            </a:r>
            <a:r>
              <a:rPr lang="et-EE" sz="2400" b="1" noProof="0">
                <a:solidFill>
                  <a:schemeClr val="accent1"/>
                </a:solidFill>
                <a:latin typeface="Roboto Light"/>
                <a:ea typeface="Roboto"/>
                <a:cs typeface="Roboto"/>
              </a:rPr>
              <a:t>vajalik</a:t>
            </a:r>
            <a:r>
              <a:rPr lang="et-EE" sz="2400" noProof="0">
                <a:latin typeface="Roboto Light"/>
                <a:ea typeface="Roboto"/>
                <a:cs typeface="Roboto"/>
              </a:rPr>
              <a:t> </a:t>
            </a:r>
            <a:r>
              <a:rPr lang="et-EE" sz="2400" b="1" noProof="0">
                <a:solidFill>
                  <a:schemeClr val="accent1"/>
                </a:solidFill>
                <a:latin typeface="Roboto Light"/>
                <a:ea typeface="Roboto"/>
                <a:cs typeface="Roboto"/>
              </a:rPr>
              <a:t>investeerida 5,4-10,1 mld </a:t>
            </a:r>
            <a:r>
              <a:rPr lang="et-EE" sz="2400" b="1">
                <a:latin typeface="Roboto Light"/>
                <a:ea typeface="Roboto Light"/>
                <a:cs typeface="Roboto Light"/>
              </a:rPr>
              <a:t>€</a:t>
            </a:r>
            <a:r>
              <a:rPr lang="et-EE" sz="2400" noProof="0">
                <a:solidFill>
                  <a:schemeClr val="accent1"/>
                </a:solidFill>
                <a:latin typeface="Roboto Light"/>
                <a:ea typeface="Roboto"/>
                <a:cs typeface="Roboto"/>
              </a:rPr>
              <a:t>:</a:t>
            </a:r>
          </a:p>
          <a:p>
            <a:pPr algn="just">
              <a:spcBef>
                <a:spcPts val="0"/>
              </a:spcBef>
            </a:pPr>
            <a:endParaRPr lang="et-EE" sz="2400" noProof="0">
              <a:solidFill>
                <a:schemeClr val="accent1"/>
              </a:solidFill>
              <a:latin typeface="Roboto Light"/>
              <a:ea typeface="Roboto"/>
              <a:cs typeface="Roboto"/>
            </a:endParaRP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t-EE" sz="1800" noProof="0">
                <a:solidFill>
                  <a:schemeClr val="accent1"/>
                </a:solidFill>
                <a:latin typeface="Roboto Light"/>
                <a:ea typeface="Roboto"/>
                <a:cs typeface="Roboto"/>
              </a:rPr>
              <a:t>Maismaatuulepargid 1,56-2,16 mld </a:t>
            </a:r>
            <a:r>
              <a:rPr lang="et-EE" sz="1800" noProof="0">
                <a:latin typeface="Roboto Light"/>
                <a:ea typeface="Roboto Light"/>
                <a:cs typeface="Roboto Light"/>
              </a:rPr>
              <a:t>€</a:t>
            </a:r>
            <a:endParaRPr lang="et-EE" sz="1800" noProof="0">
              <a:solidFill>
                <a:schemeClr val="accent1"/>
              </a:solidFill>
              <a:latin typeface="Roboto Light"/>
              <a:ea typeface="Roboto Light"/>
              <a:cs typeface="Roboto Light"/>
            </a:endParaRP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t-EE" sz="1800" noProof="0">
                <a:solidFill>
                  <a:schemeClr val="accent1"/>
                </a:solidFill>
                <a:latin typeface="Roboto Light"/>
                <a:ea typeface="Roboto"/>
                <a:cs typeface="Roboto"/>
              </a:rPr>
              <a:t>Meretuulepargid </a:t>
            </a:r>
            <a:r>
              <a:rPr lang="et-EE" sz="1800">
                <a:solidFill>
                  <a:schemeClr val="accent1"/>
                </a:solidFill>
                <a:latin typeface="Roboto Light"/>
                <a:ea typeface="Roboto"/>
                <a:cs typeface="Roboto"/>
              </a:rPr>
              <a:t>0-3</a:t>
            </a:r>
            <a:r>
              <a:rPr lang="et-EE" sz="1800" noProof="0">
                <a:solidFill>
                  <a:schemeClr val="accent1"/>
                </a:solidFill>
                <a:latin typeface="Roboto Light"/>
                <a:ea typeface="Roboto"/>
                <a:cs typeface="Roboto"/>
              </a:rPr>
              <a:t> mld </a:t>
            </a:r>
            <a:r>
              <a:rPr lang="et-EE" sz="1800" noProof="0">
                <a:latin typeface="Roboto Light"/>
                <a:ea typeface="Roboto Light"/>
                <a:cs typeface="Roboto Light"/>
              </a:rPr>
              <a:t>€</a:t>
            </a: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t-EE" sz="1800" noProof="0">
                <a:solidFill>
                  <a:schemeClr val="accent1"/>
                </a:solidFill>
                <a:latin typeface="Roboto Light"/>
                <a:ea typeface="Roboto"/>
                <a:cs typeface="Roboto"/>
              </a:rPr>
              <a:t>Salvestus 1-1,3 mld </a:t>
            </a:r>
            <a:r>
              <a:rPr lang="et-EE" sz="1800" noProof="0">
                <a:latin typeface="Roboto Light"/>
                <a:ea typeface="Roboto Light"/>
                <a:cs typeface="Roboto Light"/>
              </a:rPr>
              <a:t>€</a:t>
            </a:r>
            <a:endParaRPr lang="et-EE" sz="1800" noProof="0">
              <a:solidFill>
                <a:schemeClr val="accent1"/>
              </a:solidFill>
              <a:latin typeface="Roboto Light"/>
              <a:ea typeface="Roboto Light"/>
              <a:cs typeface="Roboto Light"/>
            </a:endParaRP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t-EE" sz="1800" noProof="0">
                <a:solidFill>
                  <a:schemeClr val="accent1"/>
                </a:solidFill>
                <a:latin typeface="Roboto Light"/>
                <a:ea typeface="Roboto"/>
                <a:cs typeface="Roboto"/>
              </a:rPr>
              <a:t>Sagedusreserv 0,2 mld </a:t>
            </a:r>
            <a:r>
              <a:rPr lang="et-EE" sz="1800" noProof="0">
                <a:latin typeface="Roboto Light"/>
                <a:ea typeface="Roboto Light"/>
                <a:cs typeface="Roboto Light"/>
              </a:rPr>
              <a:t>€</a:t>
            </a: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t-EE" sz="1800" noProof="0">
                <a:solidFill>
                  <a:schemeClr val="accent1"/>
                </a:solidFill>
                <a:latin typeface="Roboto Light"/>
                <a:ea typeface="Roboto Light"/>
                <a:cs typeface="Roboto Light"/>
              </a:rPr>
              <a:t>Põhivõrk 0,39 mld </a:t>
            </a:r>
            <a:r>
              <a:rPr lang="et-EE" sz="1800" noProof="0">
                <a:latin typeface="Roboto Light"/>
                <a:ea typeface="Roboto Light"/>
                <a:cs typeface="Roboto Light"/>
              </a:rPr>
              <a:t>€</a:t>
            </a:r>
            <a:endParaRPr lang="et-EE" sz="1800" noProof="0">
              <a:solidFill>
                <a:schemeClr val="accent1"/>
              </a:solidFill>
              <a:latin typeface="Roboto Light"/>
              <a:ea typeface="Roboto Light"/>
              <a:cs typeface="Roboto Light"/>
            </a:endParaRP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t-EE" sz="1800" noProof="0">
                <a:solidFill>
                  <a:schemeClr val="accent1"/>
                </a:solidFill>
                <a:latin typeface="Roboto Light"/>
                <a:ea typeface="Roboto Light"/>
                <a:cs typeface="Roboto Light"/>
              </a:rPr>
              <a:t>Jaotusvõrk 1,4-2 mld </a:t>
            </a:r>
            <a:r>
              <a:rPr lang="et-EE" sz="1800" noProof="0">
                <a:latin typeface="Roboto Light"/>
                <a:ea typeface="Roboto Light"/>
                <a:cs typeface="Roboto Light"/>
              </a:rPr>
              <a:t>€</a:t>
            </a:r>
            <a:endParaRPr lang="et-EE" sz="1800" noProof="0">
              <a:solidFill>
                <a:schemeClr val="accent1"/>
              </a:solidFill>
              <a:latin typeface="Roboto Light"/>
              <a:ea typeface="Roboto Light"/>
              <a:cs typeface="Roboto Light"/>
            </a:endParaRP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t-EE" sz="1800" noProof="0">
                <a:solidFill>
                  <a:schemeClr val="accent1"/>
                </a:solidFill>
                <a:latin typeface="Roboto Light"/>
                <a:ea typeface="Roboto Light"/>
                <a:cs typeface="Roboto Light"/>
              </a:rPr>
              <a:t>Soojusvarustus 1 mld </a:t>
            </a:r>
            <a:r>
              <a:rPr lang="et-EE" sz="1800" noProof="0">
                <a:latin typeface="Roboto Light"/>
                <a:ea typeface="Roboto Light"/>
                <a:cs typeface="Roboto Light"/>
              </a:rPr>
              <a:t>€</a:t>
            </a: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t-EE" sz="1800" noProof="0">
                <a:solidFill>
                  <a:schemeClr val="accent1"/>
                </a:solidFill>
                <a:latin typeface="Roboto Light"/>
                <a:ea typeface="Roboto Light"/>
                <a:cs typeface="Roboto Light"/>
              </a:rPr>
              <a:t>Gaasivõrk 0,093 mld </a:t>
            </a:r>
            <a:r>
              <a:rPr lang="et-EE" sz="1800" noProof="0">
                <a:latin typeface="Roboto Light"/>
                <a:ea typeface="Roboto Light"/>
                <a:cs typeface="Roboto Light"/>
              </a:rPr>
              <a:t>€</a:t>
            </a:r>
            <a:endParaRPr lang="et-EE" sz="1800" noProof="0">
              <a:solidFill>
                <a:schemeClr val="accent1"/>
              </a:solidFill>
              <a:latin typeface="Roboto Light"/>
              <a:ea typeface="Roboto Light"/>
              <a:cs typeface="Roboto Light"/>
            </a:endParaRPr>
          </a:p>
          <a:p>
            <a:pPr algn="just">
              <a:spcBef>
                <a:spcPts val="0"/>
              </a:spcBef>
            </a:pPr>
            <a:endParaRPr lang="et-EE" sz="2400" noProof="0">
              <a:solidFill>
                <a:schemeClr val="accent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 algn="just">
              <a:spcBef>
                <a:spcPts val="0"/>
              </a:spcBef>
            </a:pPr>
            <a:r>
              <a:rPr lang="et-EE" sz="2400" b="1">
                <a:solidFill>
                  <a:schemeClr val="accent1"/>
                </a:solidFill>
                <a:latin typeface="Roboto Light"/>
                <a:ea typeface="Roboto Light"/>
                <a:cs typeface="Roboto Light"/>
              </a:rPr>
              <a:t>LISAKS:</a:t>
            </a: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t-EE" sz="2400">
                <a:solidFill>
                  <a:schemeClr val="accent1"/>
                </a:solidFill>
                <a:latin typeface="Roboto Light"/>
                <a:ea typeface="Roboto"/>
                <a:cs typeface="Roboto"/>
              </a:rPr>
              <a:t>2027/2028 uute välisühenduste investeeringute otsused kuni 1,75 mld </a:t>
            </a:r>
            <a:r>
              <a:rPr lang="et-EE" sz="2400">
                <a:latin typeface="Roboto Light"/>
                <a:ea typeface="Roboto Light"/>
                <a:cs typeface="Roboto Light"/>
              </a:rPr>
              <a:t>€</a:t>
            </a: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t-EE" sz="2400" noProof="0">
                <a:solidFill>
                  <a:schemeClr val="accent1"/>
                </a:solidFill>
                <a:latin typeface="Roboto Light"/>
                <a:ea typeface="Roboto Light"/>
                <a:cs typeface="Roboto Light"/>
              </a:rPr>
              <a:t>Uus võimalik võimsusmehhanism selgub 2030 aastal</a:t>
            </a:r>
          </a:p>
        </p:txBody>
      </p:sp>
    </p:spTree>
    <p:extLst>
      <p:ext uri="{BB962C8B-B14F-4D97-AF65-F5344CB8AC3E}">
        <p14:creationId xmlns:p14="http://schemas.microsoft.com/office/powerpoint/2010/main" val="1563575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BD33F69E-EB47-6B73-91A3-DF46A8F1F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>
                <a:latin typeface="Roboto Light"/>
                <a:ea typeface="Roboto Light"/>
                <a:cs typeface="Roboto Light"/>
              </a:rPr>
              <a:t>TÄNAN!</a:t>
            </a:r>
          </a:p>
        </p:txBody>
      </p:sp>
      <p:sp>
        <p:nvSpPr>
          <p:cNvPr id="3" name="Pildi kohatäide 2">
            <a:extLst>
              <a:ext uri="{FF2B5EF4-FFF2-40B4-BE49-F238E27FC236}">
                <a16:creationId xmlns:a16="http://schemas.microsoft.com/office/drawing/2014/main" id="{B576706E-87C6-D2C2-799B-253683CE0C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720163" y="4375697"/>
            <a:ext cx="7125586" cy="539385"/>
          </a:xfrm>
        </p:spPr>
        <p:txBody>
          <a:bodyPr>
            <a:normAutofit fontScale="92500"/>
          </a:bodyPr>
          <a:lstStyle/>
          <a:p>
            <a:pPr algn="l"/>
            <a:r>
              <a:rPr lang="et-EE"/>
              <a:t>Lisainfo: </a:t>
            </a:r>
            <a:r>
              <a:rPr lang="et-EE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Energiamajanduse arengukava (ENMAK) | Kliimaministeerium</a:t>
            </a:r>
            <a:endParaRPr lang="et-EE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BC2E59AB-633F-5C3F-39FC-4DBAD02D99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755129-49AE-4A41-9597-34695D8D41C6}" type="slidenum">
              <a:rPr lang="en-EE" smtClean="0"/>
              <a:pPr/>
              <a:t>12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1626859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599ABD76-8CCD-4143-B6F8-0D7480748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643" y="121199"/>
            <a:ext cx="8722835" cy="82391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000" b="1">
                <a:latin typeface="Roboto Light"/>
                <a:ea typeface="Roboto"/>
                <a:cs typeface="Roboto"/>
              </a:rPr>
              <a:t>E</a:t>
            </a:r>
            <a:r>
              <a:rPr lang="et-EE" sz="4000" b="1">
                <a:latin typeface="Roboto Light"/>
                <a:ea typeface="Roboto"/>
                <a:cs typeface="Roboto"/>
              </a:rPr>
              <a:t>esti üleilmses energiamajanduses</a:t>
            </a:r>
            <a:endParaRPr lang="en-US" sz="4000" b="1">
              <a:latin typeface="Roboto Light"/>
              <a:ea typeface="Roboto"/>
              <a:cs typeface="Roboto"/>
            </a:endParaRPr>
          </a:p>
        </p:txBody>
      </p:sp>
      <p:pic>
        <p:nvPicPr>
          <p:cNvPr id="7" name="Pilt 6">
            <a:extLst>
              <a:ext uri="{FF2B5EF4-FFF2-40B4-BE49-F238E27FC236}">
                <a16:creationId xmlns:a16="http://schemas.microsoft.com/office/drawing/2014/main" id="{8688021E-80DD-133D-E9AD-664A2AE5D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8161" y="3175805"/>
            <a:ext cx="2640381" cy="2228170"/>
          </a:xfrm>
          <a:prstGeom prst="rect">
            <a:avLst/>
          </a:prstGeom>
        </p:spPr>
      </p:pic>
      <p:pic>
        <p:nvPicPr>
          <p:cNvPr id="6" name="Pilt 5">
            <a:extLst>
              <a:ext uri="{FF2B5EF4-FFF2-40B4-BE49-F238E27FC236}">
                <a16:creationId xmlns:a16="http://schemas.microsoft.com/office/drawing/2014/main" id="{97E1DF01-A8FB-B867-E9C9-2C953948AE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3697" y="3194265"/>
            <a:ext cx="2463574" cy="1091367"/>
          </a:xfrm>
          <a:prstGeom prst="rect">
            <a:avLst/>
          </a:prstGeom>
        </p:spPr>
      </p:pic>
      <p:pic>
        <p:nvPicPr>
          <p:cNvPr id="19" name="Pilt 18">
            <a:extLst>
              <a:ext uri="{FF2B5EF4-FFF2-40B4-BE49-F238E27FC236}">
                <a16:creationId xmlns:a16="http://schemas.microsoft.com/office/drawing/2014/main" id="{E344635A-D7E9-3872-C1A8-041393674D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7782" y="3168410"/>
            <a:ext cx="2858449" cy="1637247"/>
          </a:xfrm>
          <a:prstGeom prst="rect">
            <a:avLst/>
          </a:prstGeom>
        </p:spPr>
      </p:pic>
      <p:pic>
        <p:nvPicPr>
          <p:cNvPr id="21" name="Pilt 20">
            <a:extLst>
              <a:ext uri="{FF2B5EF4-FFF2-40B4-BE49-F238E27FC236}">
                <a16:creationId xmlns:a16="http://schemas.microsoft.com/office/drawing/2014/main" id="{C62B28E7-9714-DBA2-B9E2-D9950D4B80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57222" y="4956231"/>
            <a:ext cx="2854119" cy="228389"/>
          </a:xfrm>
          <a:prstGeom prst="rect">
            <a:avLst/>
          </a:prstGeom>
        </p:spPr>
      </p:pic>
      <p:pic>
        <p:nvPicPr>
          <p:cNvPr id="4" name="Pilt 3">
            <a:extLst>
              <a:ext uri="{FF2B5EF4-FFF2-40B4-BE49-F238E27FC236}">
                <a16:creationId xmlns:a16="http://schemas.microsoft.com/office/drawing/2014/main" id="{F9A207DB-CC06-6971-28A5-4CB262BCD3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292" y="3170027"/>
            <a:ext cx="1857432" cy="3278131"/>
          </a:xfrm>
          <a:prstGeom prst="rect">
            <a:avLst/>
          </a:prstGeom>
        </p:spPr>
      </p:pic>
      <p:pic>
        <p:nvPicPr>
          <p:cNvPr id="13" name="Pilt 12">
            <a:extLst>
              <a:ext uri="{FF2B5EF4-FFF2-40B4-BE49-F238E27FC236}">
                <a16:creationId xmlns:a16="http://schemas.microsoft.com/office/drawing/2014/main" id="{69CB81C2-A4C5-3D90-6D7D-3C4C0B10FC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557842" y="3582345"/>
            <a:ext cx="5191125" cy="9525"/>
          </a:xfrm>
          <a:prstGeom prst="rect">
            <a:avLst/>
          </a:prstGeom>
        </p:spPr>
      </p:pic>
      <p:pic>
        <p:nvPicPr>
          <p:cNvPr id="14" name="Pilt 13">
            <a:extLst>
              <a:ext uri="{FF2B5EF4-FFF2-40B4-BE49-F238E27FC236}">
                <a16:creationId xmlns:a16="http://schemas.microsoft.com/office/drawing/2014/main" id="{57C2F9C7-61E2-8767-0B01-7AE4A8AD7D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3429995" y="3582345"/>
            <a:ext cx="5191125" cy="9525"/>
          </a:xfrm>
          <a:prstGeom prst="rect">
            <a:avLst/>
          </a:prstGeom>
        </p:spPr>
      </p:pic>
      <p:pic>
        <p:nvPicPr>
          <p:cNvPr id="16" name="Pilt 15">
            <a:extLst>
              <a:ext uri="{FF2B5EF4-FFF2-40B4-BE49-F238E27FC236}">
                <a16:creationId xmlns:a16="http://schemas.microsoft.com/office/drawing/2014/main" id="{5A4670B7-14AA-DA41-AA82-3379F94241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6419379" y="3601882"/>
            <a:ext cx="5191125" cy="9525"/>
          </a:xfrm>
          <a:prstGeom prst="rect">
            <a:avLst/>
          </a:prstGeom>
        </p:spPr>
      </p:pic>
      <p:sp>
        <p:nvSpPr>
          <p:cNvPr id="17" name="Ovaal 16">
            <a:extLst>
              <a:ext uri="{FF2B5EF4-FFF2-40B4-BE49-F238E27FC236}">
                <a16:creationId xmlns:a16="http://schemas.microsoft.com/office/drawing/2014/main" id="{32D5732C-80ED-7B39-29CD-F3F43876FEC2}"/>
              </a:ext>
            </a:extLst>
          </p:cNvPr>
          <p:cNvSpPr/>
          <p:nvPr/>
        </p:nvSpPr>
        <p:spPr>
          <a:xfrm>
            <a:off x="848626" y="1198606"/>
            <a:ext cx="1763803" cy="171507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rgbClr val="002060"/>
                </a:solidFill>
                <a:ea typeface="Roboto"/>
                <a:cs typeface="Roboto"/>
              </a:rPr>
              <a:t>Sustainable</a:t>
            </a:r>
            <a:r>
              <a:rPr lang="et-EE" sz="1400" b="1">
                <a:solidFill>
                  <a:srgbClr val="002060"/>
                </a:solidFill>
                <a:ea typeface="Roboto"/>
                <a:cs typeface="Roboto"/>
              </a:rPr>
              <a:t> Development</a:t>
            </a:r>
            <a:endParaRPr lang="et-EE" sz="1400">
              <a:solidFill>
                <a:srgbClr val="000000"/>
              </a:solidFill>
              <a:ea typeface="Roboto"/>
              <a:cs typeface="Roboto"/>
            </a:endParaRPr>
          </a:p>
          <a:p>
            <a:pPr algn="ctr"/>
            <a:r>
              <a:rPr lang="et-EE" sz="2400" b="1">
                <a:solidFill>
                  <a:srgbClr val="00B050"/>
                </a:solidFill>
                <a:ea typeface="Roboto"/>
                <a:cs typeface="Roboto"/>
              </a:rPr>
              <a:t>17/167</a:t>
            </a:r>
            <a:endParaRPr lang="et-EE" sz="2400">
              <a:solidFill>
                <a:srgbClr val="00B050"/>
              </a:solidFill>
              <a:ea typeface="Roboto"/>
              <a:cs typeface="Roboto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B91F82-3A0A-0B0C-A35B-5030266CFFFA}"/>
              </a:ext>
            </a:extLst>
          </p:cNvPr>
          <p:cNvSpPr txBox="1"/>
          <p:nvPr/>
        </p:nvSpPr>
        <p:spPr>
          <a:xfrm>
            <a:off x="214924" y="6447693"/>
            <a:ext cx="2833077" cy="5386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1100" u="sng" strike="noStrike" baseline="0">
                <a:solidFill>
                  <a:srgbClr val="003087"/>
                </a:solidFill>
                <a:latin typeface="Roboto Light"/>
                <a:ea typeface="Segoe UI"/>
                <a:cs typeface="Segoe UI"/>
                <a:hlinkClick r:id="rId9"/>
              </a:rPr>
              <a:t>sustainable-development-report-2025.pdf</a:t>
            </a:r>
            <a:r>
              <a:rPr sz="1100">
                <a:latin typeface="Roboto"/>
                <a:ea typeface="Roboto"/>
                <a:cs typeface="Roboto"/>
              </a:rPr>
              <a:t>​</a:t>
            </a:r>
            <a:endParaRPr lang="et-EE" sz="1100"/>
          </a:p>
          <a:p>
            <a:pPr algn="ctr"/>
            <a:endParaRPr lang="et-EE"/>
          </a:p>
        </p:txBody>
      </p:sp>
      <p:sp>
        <p:nvSpPr>
          <p:cNvPr id="20" name="Ovaal 19">
            <a:extLst>
              <a:ext uri="{FF2B5EF4-FFF2-40B4-BE49-F238E27FC236}">
                <a16:creationId xmlns:a16="http://schemas.microsoft.com/office/drawing/2014/main" id="{84E3213B-F463-CEB3-59B7-527F6D265E27}"/>
              </a:ext>
            </a:extLst>
          </p:cNvPr>
          <p:cNvSpPr/>
          <p:nvPr/>
        </p:nvSpPr>
        <p:spPr>
          <a:xfrm>
            <a:off x="3711010" y="1198606"/>
            <a:ext cx="1763803" cy="171507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b="1">
                <a:solidFill>
                  <a:srgbClr val="002060"/>
                </a:solidFill>
                <a:ea typeface="Roboto"/>
                <a:cs typeface="Roboto"/>
              </a:rPr>
              <a:t>Yale Environmental Performance Index 2024</a:t>
            </a:r>
            <a:endParaRPr lang="et-EE" sz="1200">
              <a:solidFill>
                <a:srgbClr val="000000"/>
              </a:solidFill>
              <a:ea typeface="Roboto"/>
              <a:cs typeface="Roboto"/>
            </a:endParaRPr>
          </a:p>
          <a:p>
            <a:pPr algn="ctr"/>
            <a:r>
              <a:rPr lang="et-EE" sz="2400" b="1">
                <a:solidFill>
                  <a:srgbClr val="00B050"/>
                </a:solidFill>
                <a:ea typeface="Roboto"/>
                <a:cs typeface="Roboto"/>
              </a:rPr>
              <a:t>1/180</a:t>
            </a:r>
            <a:endParaRPr lang="et-EE" sz="2400">
              <a:solidFill>
                <a:srgbClr val="00B050"/>
              </a:solidFill>
              <a:ea typeface="Roboto"/>
              <a:cs typeface="Roboto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053068-C473-B8E4-2AF9-A56EF34569B5}"/>
              </a:ext>
            </a:extLst>
          </p:cNvPr>
          <p:cNvSpPr txBox="1"/>
          <p:nvPr/>
        </p:nvSpPr>
        <p:spPr>
          <a:xfrm>
            <a:off x="3311770" y="5851769"/>
            <a:ext cx="2960077" cy="6001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u="sng">
                <a:solidFill>
                  <a:srgbClr val="003087"/>
                </a:solidFill>
                <a:latin typeface="Roboto Light"/>
                <a:cs typeface="Segoe UI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2024 Environmental Performance Index - Environmental Performance Index</a:t>
            </a:r>
            <a:r>
              <a:rPr sz="1100" u="sng">
                <a:solidFill>
                  <a:srgbClr val="003087"/>
                </a:solidFill>
                <a:latin typeface="Roboto Light"/>
                <a:cs typeface="Segoe UI"/>
              </a:rPr>
              <a:t>​</a:t>
            </a:r>
            <a:endParaRPr lang="et-EE" sz="1100" u="sng">
              <a:solidFill>
                <a:srgbClr val="003087"/>
              </a:solidFill>
              <a:latin typeface="Roboto Light"/>
              <a:cs typeface="Segoe UI"/>
            </a:endParaRPr>
          </a:p>
          <a:p>
            <a:endParaRPr lang="et-EE" sz="1100" u="sng">
              <a:solidFill>
                <a:srgbClr val="003087"/>
              </a:solidFill>
              <a:latin typeface="Roboto Light"/>
              <a:cs typeface="Segoe UI"/>
            </a:endParaRPr>
          </a:p>
        </p:txBody>
      </p:sp>
      <p:sp>
        <p:nvSpPr>
          <p:cNvPr id="23" name="Ovaal 22">
            <a:extLst>
              <a:ext uri="{FF2B5EF4-FFF2-40B4-BE49-F238E27FC236}">
                <a16:creationId xmlns:a16="http://schemas.microsoft.com/office/drawing/2014/main" id="{38528A3B-9B3E-451C-5799-4819F6FC4A7F}"/>
              </a:ext>
            </a:extLst>
          </p:cNvPr>
          <p:cNvSpPr/>
          <p:nvPr/>
        </p:nvSpPr>
        <p:spPr>
          <a:xfrm>
            <a:off x="6592933" y="1198606"/>
            <a:ext cx="1763803" cy="171507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b="1" noProof="0">
                <a:solidFill>
                  <a:srgbClr val="002060"/>
                </a:solidFill>
                <a:ea typeface="Roboto"/>
                <a:cs typeface="Roboto"/>
              </a:rPr>
              <a:t>WEC Trilemma energy sustainability index </a:t>
            </a:r>
            <a:endParaRPr lang="en-US" sz="1200" noProof="0">
              <a:solidFill>
                <a:srgbClr val="000000"/>
              </a:solidFill>
              <a:ea typeface="Roboto"/>
              <a:cs typeface="Roboto"/>
            </a:endParaRPr>
          </a:p>
          <a:p>
            <a:pPr algn="ctr"/>
            <a:r>
              <a:rPr lang="en-US" sz="2400" b="1" noProof="0">
                <a:solidFill>
                  <a:srgbClr val="00B050"/>
                </a:solidFill>
                <a:ea typeface="Roboto"/>
                <a:cs typeface="Roboto"/>
              </a:rPr>
              <a:t>7/126</a:t>
            </a:r>
            <a:endParaRPr lang="en-US" sz="2400" noProof="0">
              <a:solidFill>
                <a:srgbClr val="00B050"/>
              </a:solidFill>
              <a:ea typeface="Roboto"/>
              <a:cs typeface="Roboto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497397-8FA3-214E-E6B8-2C857D6EF921}"/>
              </a:ext>
            </a:extLst>
          </p:cNvPr>
          <p:cNvSpPr txBox="1"/>
          <p:nvPr/>
        </p:nvSpPr>
        <p:spPr>
          <a:xfrm>
            <a:off x="6271846" y="5851769"/>
            <a:ext cx="2393462" cy="6001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1100" u="sng">
                <a:solidFill>
                  <a:srgbClr val="003087"/>
                </a:solidFill>
                <a:latin typeface="Roboto Light"/>
                <a:cs typeface="Segoe UI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World_Energy_Trilemma_2024_Full_Report.pdf (worldenergy.org)</a:t>
            </a:r>
            <a:r>
              <a:rPr sz="1100" u="sng">
                <a:solidFill>
                  <a:srgbClr val="003087"/>
                </a:solidFill>
                <a:latin typeface="Roboto Light"/>
                <a:cs typeface="Segoe UI"/>
              </a:rPr>
              <a:t>​</a:t>
            </a:r>
            <a:endParaRPr lang="et-EE" sz="1100" u="sng">
              <a:solidFill>
                <a:srgbClr val="003087"/>
              </a:solidFill>
              <a:latin typeface="Roboto Light"/>
              <a:cs typeface="Segoe UI"/>
            </a:endParaRPr>
          </a:p>
          <a:p>
            <a:endParaRPr lang="et-EE" sz="1100" u="sng">
              <a:solidFill>
                <a:srgbClr val="003087"/>
              </a:solidFill>
              <a:latin typeface="Roboto Light"/>
              <a:cs typeface="Segoe UI"/>
            </a:endParaRPr>
          </a:p>
        </p:txBody>
      </p:sp>
      <p:sp>
        <p:nvSpPr>
          <p:cNvPr id="27" name="Ovaal 26">
            <a:extLst>
              <a:ext uri="{FF2B5EF4-FFF2-40B4-BE49-F238E27FC236}">
                <a16:creationId xmlns:a16="http://schemas.microsoft.com/office/drawing/2014/main" id="{FB9A35E0-9259-E17F-0206-76274644C20A}"/>
              </a:ext>
            </a:extLst>
          </p:cNvPr>
          <p:cNvSpPr/>
          <p:nvPr/>
        </p:nvSpPr>
        <p:spPr>
          <a:xfrm>
            <a:off x="9709317" y="1198606"/>
            <a:ext cx="1763803" cy="171507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 noProof="0">
                <a:solidFill>
                  <a:srgbClr val="002060"/>
                </a:solidFill>
                <a:ea typeface="Roboto"/>
                <a:cs typeface="Roboto"/>
              </a:rPr>
              <a:t>Efficiency of Energy Transition</a:t>
            </a:r>
            <a:endParaRPr lang="en-US" noProof="0"/>
          </a:p>
          <a:p>
            <a:pPr algn="ctr"/>
            <a:r>
              <a:rPr lang="en-US" sz="2400" b="1" noProof="0">
                <a:solidFill>
                  <a:srgbClr val="00B050"/>
                </a:solidFill>
                <a:ea typeface="Roboto"/>
                <a:cs typeface="Roboto"/>
              </a:rPr>
              <a:t>11/118</a:t>
            </a:r>
            <a:endParaRPr lang="en-US" sz="2400" noProof="0">
              <a:solidFill>
                <a:srgbClr val="00B050"/>
              </a:solidFill>
              <a:ea typeface="Roboto"/>
              <a:cs typeface="Roboto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B193F5-63E7-4FED-BA14-DBD3D0185000}"/>
              </a:ext>
            </a:extLst>
          </p:cNvPr>
          <p:cNvSpPr txBox="1"/>
          <p:nvPr/>
        </p:nvSpPr>
        <p:spPr>
          <a:xfrm>
            <a:off x="9153769" y="5851768"/>
            <a:ext cx="2862385" cy="6001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1100" u="sng">
                <a:solidFill>
                  <a:srgbClr val="003087"/>
                </a:solidFill>
                <a:latin typeface="Roboto Light"/>
                <a:cs typeface="Segoe UI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WEF_Fostering_Effective_Energy_Transition_2025.pdf</a:t>
            </a:r>
            <a:endParaRPr lang="et-EE" sz="1100" u="sng">
              <a:solidFill>
                <a:srgbClr val="003087"/>
              </a:solidFill>
              <a:latin typeface="Roboto Light"/>
              <a:cs typeface="Segoe UI"/>
            </a:endParaRPr>
          </a:p>
          <a:p>
            <a:endParaRPr lang="et-EE" sz="1100" u="sng">
              <a:solidFill>
                <a:srgbClr val="003087"/>
              </a:solidFill>
              <a:latin typeface="Roboto Light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817649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stkülik: ümarnurkne 4">
            <a:extLst>
              <a:ext uri="{FF2B5EF4-FFF2-40B4-BE49-F238E27FC236}">
                <a16:creationId xmlns:a16="http://schemas.microsoft.com/office/drawing/2014/main" id="{0098B0AA-4CCF-AE29-8275-C64C1539B912}"/>
              </a:ext>
            </a:extLst>
          </p:cNvPr>
          <p:cNvSpPr/>
          <p:nvPr/>
        </p:nvSpPr>
        <p:spPr>
          <a:xfrm>
            <a:off x="238609" y="998376"/>
            <a:ext cx="4940654" cy="3933836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4200A4-AF92-9EFA-349B-B3EA6223AAD7}"/>
              </a:ext>
            </a:extLst>
          </p:cNvPr>
          <p:cNvSpPr txBox="1"/>
          <p:nvPr/>
        </p:nvSpPr>
        <p:spPr>
          <a:xfrm>
            <a:off x="253782" y="1187853"/>
            <a:ext cx="518501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300" b="1"/>
              <a:t>2023 energiaallikate kasutus: </a:t>
            </a:r>
            <a:r>
              <a:rPr lang="et-EE" sz="1300"/>
              <a:t>primaarenergia tarbimine 48 TWh</a:t>
            </a:r>
          </a:p>
        </p:txBody>
      </p:sp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A0227131-8649-D096-A184-2CDE501DF52A}"/>
              </a:ext>
            </a:extLst>
          </p:cNvPr>
          <p:cNvGraphicFramePr/>
          <p:nvPr/>
        </p:nvGraphicFramePr>
        <p:xfrm>
          <a:off x="183180" y="2419765"/>
          <a:ext cx="5041710" cy="2866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Ristkülik: ümarnurkne 22">
            <a:extLst>
              <a:ext uri="{FF2B5EF4-FFF2-40B4-BE49-F238E27FC236}">
                <a16:creationId xmlns:a16="http://schemas.microsoft.com/office/drawing/2014/main" id="{3C6C94C8-7BF8-CD48-F40E-81EC6D77EF5E}"/>
              </a:ext>
            </a:extLst>
          </p:cNvPr>
          <p:cNvSpPr/>
          <p:nvPr/>
        </p:nvSpPr>
        <p:spPr>
          <a:xfrm>
            <a:off x="8630645" y="4371710"/>
            <a:ext cx="3443218" cy="2165890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t-EE">
              <a:ea typeface="Roboto"/>
              <a:cs typeface="Roboto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333A272-7E80-94D7-9912-9754882F1D9C}"/>
              </a:ext>
            </a:extLst>
          </p:cNvPr>
          <p:cNvSpPr txBox="1"/>
          <p:nvPr/>
        </p:nvSpPr>
        <p:spPr>
          <a:xfrm>
            <a:off x="8705406" y="4502693"/>
            <a:ext cx="2478936" cy="2923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t-EE" sz="1300" b="1">
                <a:latin typeface="Aptos" panose="020B0004020202020204" pitchFamily="34" charset="0"/>
              </a:rPr>
              <a:t>Elektri lõpphind s/kWh 2024:</a:t>
            </a:r>
            <a:endParaRPr lang="et-EE" sz="1300" b="1">
              <a:latin typeface="Aptos" panose="020B0004020202020204" pitchFamily="34" charset="0"/>
              <a:ea typeface="Roboto"/>
              <a:cs typeface="Roboto"/>
            </a:endParaRPr>
          </a:p>
        </p:txBody>
      </p:sp>
      <p:sp>
        <p:nvSpPr>
          <p:cNvPr id="28" name="Ristkülik 27">
            <a:extLst>
              <a:ext uri="{FF2B5EF4-FFF2-40B4-BE49-F238E27FC236}">
                <a16:creationId xmlns:a16="http://schemas.microsoft.com/office/drawing/2014/main" id="{8C8D4184-23F9-3EAB-7C06-85849D07AD9A}"/>
              </a:ext>
            </a:extLst>
          </p:cNvPr>
          <p:cNvSpPr/>
          <p:nvPr/>
        </p:nvSpPr>
        <p:spPr>
          <a:xfrm>
            <a:off x="8766863" y="5025840"/>
            <a:ext cx="403608" cy="8931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34" name="Ristkülik: ümarnurkne 33">
            <a:extLst>
              <a:ext uri="{FF2B5EF4-FFF2-40B4-BE49-F238E27FC236}">
                <a16:creationId xmlns:a16="http://schemas.microsoft.com/office/drawing/2014/main" id="{1F222EE0-04EF-96C3-CCCA-8B4E9F91D9FB}"/>
              </a:ext>
            </a:extLst>
          </p:cNvPr>
          <p:cNvSpPr/>
          <p:nvPr/>
        </p:nvSpPr>
        <p:spPr>
          <a:xfrm>
            <a:off x="326345" y="5039469"/>
            <a:ext cx="4898545" cy="133474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01D5C99-E802-3024-2368-79343E684DCA}"/>
              </a:ext>
            </a:extLst>
          </p:cNvPr>
          <p:cNvSpPr txBox="1"/>
          <p:nvPr/>
        </p:nvSpPr>
        <p:spPr>
          <a:xfrm>
            <a:off x="266994" y="5051844"/>
            <a:ext cx="533292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300" b="1">
                <a:latin typeface="Aptos" panose="020B0004020202020204" pitchFamily="34" charset="0"/>
              </a:rPr>
              <a:t>Mõju keskkonnale:</a:t>
            </a:r>
          </a:p>
          <a:p>
            <a:r>
              <a:rPr lang="et-EE" sz="1300">
                <a:latin typeface="Aptos" panose="020B0004020202020204" pitchFamily="34" charset="0"/>
              </a:rPr>
              <a:t>Taastuvenergia kasutamine aitab oluliselt kaasa kasvuhoonegaaside heite vähendamisele.</a:t>
            </a:r>
          </a:p>
        </p:txBody>
      </p:sp>
      <p:sp>
        <p:nvSpPr>
          <p:cNvPr id="38" name="Ristkülik: ümarnurkne 37">
            <a:extLst>
              <a:ext uri="{FF2B5EF4-FFF2-40B4-BE49-F238E27FC236}">
                <a16:creationId xmlns:a16="http://schemas.microsoft.com/office/drawing/2014/main" id="{A5B60BAD-E6F6-A8E6-3E3A-85659569373E}"/>
              </a:ext>
            </a:extLst>
          </p:cNvPr>
          <p:cNvSpPr/>
          <p:nvPr/>
        </p:nvSpPr>
        <p:spPr>
          <a:xfrm>
            <a:off x="8530693" y="921596"/>
            <a:ext cx="3475844" cy="2229643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39" name="Ristkülik: ümarnurkne 38">
            <a:extLst>
              <a:ext uri="{FF2B5EF4-FFF2-40B4-BE49-F238E27FC236}">
                <a16:creationId xmlns:a16="http://schemas.microsoft.com/office/drawing/2014/main" id="{6607AB5A-85D2-207B-48E9-9F8F0F76B436}"/>
              </a:ext>
            </a:extLst>
          </p:cNvPr>
          <p:cNvSpPr/>
          <p:nvPr/>
        </p:nvSpPr>
        <p:spPr>
          <a:xfrm>
            <a:off x="8597923" y="3264755"/>
            <a:ext cx="3443217" cy="992041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AE32AA0-A4D4-96BC-D4A1-5B2F3C51D2CE}"/>
              </a:ext>
            </a:extLst>
          </p:cNvPr>
          <p:cNvSpPr txBox="1"/>
          <p:nvPr/>
        </p:nvSpPr>
        <p:spPr>
          <a:xfrm>
            <a:off x="8683688" y="3303130"/>
            <a:ext cx="31851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300" b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Võrguvõimekus 3000 MW</a:t>
            </a:r>
          </a:p>
          <a:p>
            <a:r>
              <a:rPr lang="et-EE" sz="1300" b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Välisühendusi 2400 MW: </a:t>
            </a:r>
          </a:p>
          <a:p>
            <a:endParaRPr lang="et-EE" sz="1000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r>
              <a:rPr lang="et-EE" sz="10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2 Eesti-Soome ühendust </a:t>
            </a:r>
          </a:p>
          <a:p>
            <a:r>
              <a:rPr lang="et-EE" sz="10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3 Eesti-Läti ühendust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1CCD436-8F93-05E4-6E46-75933794F9E3}"/>
              </a:ext>
            </a:extLst>
          </p:cNvPr>
          <p:cNvSpPr txBox="1"/>
          <p:nvPr/>
        </p:nvSpPr>
        <p:spPr>
          <a:xfrm>
            <a:off x="2055716" y="5533518"/>
            <a:ext cx="3291082" cy="6924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t-EE" sz="1300" b="1">
                <a:latin typeface="Aptos" panose="020B0004020202020204" pitchFamily="34" charset="0"/>
              </a:rPr>
              <a:t>Energeetika ja transpordi KHG heide </a:t>
            </a:r>
          </a:p>
          <a:p>
            <a:r>
              <a:rPr lang="et-EE" sz="1300" b="1">
                <a:latin typeface="Aptos" panose="020B0004020202020204" pitchFamily="34" charset="0"/>
              </a:rPr>
              <a:t>2022: 6,9 mln tCO</a:t>
            </a:r>
            <a:r>
              <a:rPr lang="et-EE" sz="1300" b="1" baseline="-25000">
                <a:latin typeface="Aptos" panose="020B0004020202020204" pitchFamily="34" charset="0"/>
              </a:rPr>
              <a:t>2</a:t>
            </a:r>
            <a:r>
              <a:rPr lang="et-EE" sz="1300" b="1">
                <a:latin typeface="Aptos" panose="020B0004020202020204" pitchFamily="34" charset="0"/>
              </a:rPr>
              <a:t>ekv,</a:t>
            </a:r>
          </a:p>
          <a:p>
            <a:r>
              <a:rPr lang="et-EE" sz="1300" b="1">
                <a:latin typeface="Aptos" panose="020B0004020202020204" pitchFamily="34" charset="0"/>
              </a:rPr>
              <a:t>2023: 6,2 mln tCO</a:t>
            </a:r>
            <a:r>
              <a:rPr lang="et-EE" sz="1300" b="1" baseline="-25000">
                <a:latin typeface="Aptos" panose="020B0004020202020204" pitchFamily="34" charset="0"/>
              </a:rPr>
              <a:t>2</a:t>
            </a:r>
            <a:r>
              <a:rPr lang="et-EE" sz="1300" b="1">
                <a:latin typeface="Aptos" panose="020B0004020202020204" pitchFamily="34" charset="0"/>
              </a:rPr>
              <a:t>ekv</a:t>
            </a:r>
            <a:endParaRPr lang="et-EE" sz="1300">
              <a:latin typeface="Aptos" panose="020B0004020202020204" pitchFamily="34" charset="0"/>
            </a:endParaRPr>
          </a:p>
        </p:txBody>
      </p:sp>
      <p:sp>
        <p:nvSpPr>
          <p:cNvPr id="2" name="Ristkülik: ümarnurkne 1">
            <a:extLst>
              <a:ext uri="{FF2B5EF4-FFF2-40B4-BE49-F238E27FC236}">
                <a16:creationId xmlns:a16="http://schemas.microsoft.com/office/drawing/2014/main" id="{6DCD08A0-AC54-A190-57E4-3CCED95F7879}"/>
              </a:ext>
            </a:extLst>
          </p:cNvPr>
          <p:cNvSpPr/>
          <p:nvPr/>
        </p:nvSpPr>
        <p:spPr>
          <a:xfrm>
            <a:off x="5276405" y="995403"/>
            <a:ext cx="3087116" cy="2259864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5CCC81-749F-8876-859E-CAF597E1BD2B}"/>
              </a:ext>
            </a:extLst>
          </p:cNvPr>
          <p:cNvSpPr txBox="1"/>
          <p:nvPr/>
        </p:nvSpPr>
        <p:spPr>
          <a:xfrm>
            <a:off x="5412225" y="1162386"/>
            <a:ext cx="3241666" cy="20928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t-EE" sz="1300" b="1">
                <a:latin typeface="Aptos"/>
              </a:rPr>
              <a:t>2023 energia lõpptarbimine 30,2 TWh, </a:t>
            </a:r>
          </a:p>
          <a:p>
            <a:r>
              <a:rPr lang="et-EE" sz="1300">
                <a:latin typeface="Aptos"/>
              </a:rPr>
              <a:t>sh elektrienergia tarbimine 8,2 TWh </a:t>
            </a:r>
          </a:p>
          <a:p>
            <a:endParaRPr lang="et-EE" sz="1300">
              <a:latin typeface="Aptos"/>
              <a:ea typeface="Roboto"/>
              <a:cs typeface="Roboto"/>
            </a:endParaRPr>
          </a:p>
          <a:p>
            <a:r>
              <a:rPr lang="et-EE" sz="1300" b="1"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Taastuvenergia osakaal:</a:t>
            </a:r>
          </a:p>
          <a:p>
            <a:r>
              <a:rPr lang="et-EE" sz="1300"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Lõpptarbimises 41 %</a:t>
            </a:r>
          </a:p>
          <a:p>
            <a:r>
              <a:rPr lang="et-EE" sz="1300"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Elektris 32 %</a:t>
            </a:r>
          </a:p>
          <a:p>
            <a:r>
              <a:rPr lang="et-EE" sz="1300"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Küttes 67 %</a:t>
            </a:r>
          </a:p>
          <a:p>
            <a:r>
              <a:rPr lang="et-EE" sz="1300"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Taastuvgaasi osakaal </a:t>
            </a:r>
          </a:p>
          <a:p>
            <a:r>
              <a:rPr lang="et-EE" sz="1300">
                <a:latin typeface="Aptos"/>
                <a:ea typeface="Times New Roman" panose="02020603050405020304" pitchFamily="18" charset="0"/>
                <a:cs typeface="Aptos" panose="020B0004020202020204" pitchFamily="34" charset="0"/>
              </a:rPr>
              <a:t>gaasitarbimises 6,1 % </a:t>
            </a:r>
          </a:p>
          <a:p>
            <a:endParaRPr lang="et-EE" sz="1300">
              <a:latin typeface="Aptos" panose="020B0004020202020204" pitchFamily="34" charset="0"/>
            </a:endParaRPr>
          </a:p>
        </p:txBody>
      </p:sp>
      <p:sp>
        <p:nvSpPr>
          <p:cNvPr id="7" name="Ristkülik 27">
            <a:extLst>
              <a:ext uri="{FF2B5EF4-FFF2-40B4-BE49-F238E27FC236}">
                <a16:creationId xmlns:a16="http://schemas.microsoft.com/office/drawing/2014/main" id="{BBAFC82A-4811-3829-9585-B2122846CA79}"/>
              </a:ext>
            </a:extLst>
          </p:cNvPr>
          <p:cNvSpPr/>
          <p:nvPr/>
        </p:nvSpPr>
        <p:spPr>
          <a:xfrm>
            <a:off x="9770688" y="5181710"/>
            <a:ext cx="408173" cy="73684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AD834D-69AE-5583-3DA4-E79CD703ADAC}"/>
              </a:ext>
            </a:extLst>
          </p:cNvPr>
          <p:cNvSpPr txBox="1"/>
          <p:nvPr/>
        </p:nvSpPr>
        <p:spPr>
          <a:xfrm>
            <a:off x="8693711" y="5974104"/>
            <a:ext cx="117078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t-EE" sz="1000" b="1" noProof="0">
                <a:latin typeface="Aptos" panose="020B0004020202020204" pitchFamily="34" charset="0"/>
                <a:ea typeface="Roboto"/>
                <a:cs typeface="Roboto"/>
              </a:rPr>
              <a:t>Kodutarbija</a:t>
            </a:r>
          </a:p>
          <a:p>
            <a:r>
              <a:rPr lang="et-EE" sz="1000" noProof="0">
                <a:latin typeface="Aptos" panose="020B0004020202020204" pitchFamily="34" charset="0"/>
                <a:ea typeface="Roboto"/>
                <a:cs typeface="Roboto"/>
              </a:rPr>
              <a:t>2500-4999 kWh/a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D8343D-E5E6-6A63-169F-FD8D12CA3D63}"/>
              </a:ext>
            </a:extLst>
          </p:cNvPr>
          <p:cNvSpPr txBox="1"/>
          <p:nvPr/>
        </p:nvSpPr>
        <p:spPr>
          <a:xfrm>
            <a:off x="9749295" y="6004882"/>
            <a:ext cx="130404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1000" b="1">
                <a:latin typeface="Aptos" panose="020B0004020202020204" pitchFamily="34" charset="0"/>
                <a:ea typeface="Roboto"/>
                <a:cs typeface="Roboto"/>
              </a:rPr>
              <a:t>Mitte-kodutarbija</a:t>
            </a:r>
            <a:r>
              <a:rPr lang="et-EE" sz="1000">
                <a:latin typeface="Aptos" panose="020B0004020202020204" pitchFamily="34" charset="0"/>
                <a:ea typeface="Roboto"/>
                <a:cs typeface="Roboto"/>
              </a:rPr>
              <a:t> </a:t>
            </a:r>
          </a:p>
          <a:p>
            <a:r>
              <a:rPr lang="et-EE" sz="1000">
                <a:latin typeface="Aptos" panose="020B0004020202020204" pitchFamily="34" charset="0"/>
                <a:ea typeface="Roboto"/>
                <a:cs typeface="Roboto"/>
              </a:rPr>
              <a:t>kõik tarbimisklassid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98CA3B8-308C-B2E1-AA06-B3198C265E55}"/>
              </a:ext>
            </a:extLst>
          </p:cNvPr>
          <p:cNvSpPr txBox="1"/>
          <p:nvPr/>
        </p:nvSpPr>
        <p:spPr>
          <a:xfrm>
            <a:off x="8738624" y="5068320"/>
            <a:ext cx="542491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000" b="1">
                <a:solidFill>
                  <a:schemeClr val="bg1"/>
                </a:solidFill>
                <a:ea typeface="Roboto"/>
                <a:cs typeface="Roboto"/>
              </a:rPr>
              <a:t>22,6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565447-B587-EE3E-F0DA-CFD2152D0DEA}"/>
              </a:ext>
            </a:extLst>
          </p:cNvPr>
          <p:cNvSpPr txBox="1"/>
          <p:nvPr/>
        </p:nvSpPr>
        <p:spPr>
          <a:xfrm>
            <a:off x="9780019" y="5175110"/>
            <a:ext cx="456318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000" b="1">
                <a:solidFill>
                  <a:schemeClr val="bg1"/>
                </a:solidFill>
                <a:ea typeface="Roboto"/>
                <a:cs typeface="Roboto"/>
              </a:rPr>
              <a:t>18,9</a:t>
            </a:r>
          </a:p>
        </p:txBody>
      </p:sp>
      <p:graphicFrame>
        <p:nvGraphicFramePr>
          <p:cNvPr id="17" name="Diagramm 16">
            <a:extLst>
              <a:ext uri="{FF2B5EF4-FFF2-40B4-BE49-F238E27FC236}">
                <a16:creationId xmlns:a16="http://schemas.microsoft.com/office/drawing/2014/main" id="{AC02F331-7B5C-4D8F-A0ED-13E873360474}"/>
              </a:ext>
              <a:ext uri="{147F2762-F138-4A5C-976F-8EAC2B608ADB}">
                <a16:predDERef xmlns:a16="http://schemas.microsoft.com/office/drawing/2014/main" pred="{60901421-36E3-456A-8486-67590978EB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8472432"/>
              </p:ext>
            </p:extLst>
          </p:nvPr>
        </p:nvGraphicFramePr>
        <p:xfrm>
          <a:off x="-86063" y="1460465"/>
          <a:ext cx="5553897" cy="3429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Ristkülik 27">
            <a:extLst>
              <a:ext uri="{FF2B5EF4-FFF2-40B4-BE49-F238E27FC236}">
                <a16:creationId xmlns:a16="http://schemas.microsoft.com/office/drawing/2014/main" id="{51E34BF8-549D-2F58-C771-9A1961529997}"/>
              </a:ext>
            </a:extLst>
          </p:cNvPr>
          <p:cNvSpPr/>
          <p:nvPr/>
        </p:nvSpPr>
        <p:spPr>
          <a:xfrm>
            <a:off x="10251635" y="5413201"/>
            <a:ext cx="408173" cy="48284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844D66-DAC9-8971-877A-2C1164ED7FD0}"/>
              </a:ext>
            </a:extLst>
          </p:cNvPr>
          <p:cNvSpPr txBox="1"/>
          <p:nvPr/>
        </p:nvSpPr>
        <p:spPr>
          <a:xfrm>
            <a:off x="10248422" y="5472432"/>
            <a:ext cx="438452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000" b="1">
                <a:solidFill>
                  <a:schemeClr val="bg1"/>
                </a:solidFill>
                <a:ea typeface="Roboto"/>
                <a:cs typeface="Roboto"/>
              </a:rPr>
              <a:t>11,5</a:t>
            </a:r>
            <a:endParaRPr lang="en-US" sz="1000" b="1">
              <a:solidFill>
                <a:schemeClr val="bg1"/>
              </a:solidFill>
            </a:endParaRPr>
          </a:p>
        </p:txBody>
      </p:sp>
      <p:sp>
        <p:nvSpPr>
          <p:cNvPr id="16" name="Ristkülik 27">
            <a:extLst>
              <a:ext uri="{FF2B5EF4-FFF2-40B4-BE49-F238E27FC236}">
                <a16:creationId xmlns:a16="http://schemas.microsoft.com/office/drawing/2014/main" id="{827578D6-0F06-9F03-EFDF-3704116B72E9}"/>
              </a:ext>
            </a:extLst>
          </p:cNvPr>
          <p:cNvSpPr/>
          <p:nvPr/>
        </p:nvSpPr>
        <p:spPr>
          <a:xfrm>
            <a:off x="10880401" y="5305576"/>
            <a:ext cx="390031" cy="6037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C6828B1-5820-40C1-2F56-6B6D87CBAE69}"/>
              </a:ext>
            </a:extLst>
          </p:cNvPr>
          <p:cNvSpPr txBox="1"/>
          <p:nvPr/>
        </p:nvSpPr>
        <p:spPr>
          <a:xfrm>
            <a:off x="10842219" y="5340000"/>
            <a:ext cx="520092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000" b="1">
                <a:solidFill>
                  <a:schemeClr val="bg1"/>
                </a:solidFill>
                <a:ea typeface="Roboto"/>
                <a:cs typeface="Roboto"/>
              </a:rPr>
              <a:t>16,5</a:t>
            </a:r>
            <a:endParaRPr lang="en-US" sz="1000" b="1">
              <a:solidFill>
                <a:schemeClr val="bg1"/>
              </a:solidFill>
            </a:endParaRPr>
          </a:p>
        </p:txBody>
      </p:sp>
      <p:sp>
        <p:nvSpPr>
          <p:cNvPr id="25" name="Ristkülik 27">
            <a:extLst>
              <a:ext uri="{FF2B5EF4-FFF2-40B4-BE49-F238E27FC236}">
                <a16:creationId xmlns:a16="http://schemas.microsoft.com/office/drawing/2014/main" id="{102B3343-E798-0146-BD64-19FD0600C206}"/>
              </a:ext>
            </a:extLst>
          </p:cNvPr>
          <p:cNvSpPr/>
          <p:nvPr/>
        </p:nvSpPr>
        <p:spPr>
          <a:xfrm>
            <a:off x="11332657" y="5583203"/>
            <a:ext cx="404225" cy="32096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5A4FCC2-23ED-1232-28C7-24CA28C86DAC}"/>
              </a:ext>
            </a:extLst>
          </p:cNvPr>
          <p:cNvSpPr txBox="1"/>
          <p:nvPr/>
        </p:nvSpPr>
        <p:spPr>
          <a:xfrm>
            <a:off x="11349342" y="5615626"/>
            <a:ext cx="404225" cy="246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000" b="1">
                <a:solidFill>
                  <a:schemeClr val="bg1"/>
                </a:solidFill>
                <a:ea typeface="Roboto"/>
                <a:cs typeface="Roboto"/>
              </a:rPr>
              <a:t>8,3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CFCD27E-B8C1-7144-01E8-5A35BB13848F}"/>
              </a:ext>
            </a:extLst>
          </p:cNvPr>
          <p:cNvSpPr txBox="1"/>
          <p:nvPr/>
        </p:nvSpPr>
        <p:spPr>
          <a:xfrm>
            <a:off x="10920079" y="5935095"/>
            <a:ext cx="1170784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t-EE" sz="1000" b="1" noProof="0">
                <a:latin typeface="Aptos" panose="020B0004020202020204" pitchFamily="34" charset="0"/>
                <a:ea typeface="Roboto"/>
                <a:cs typeface="Roboto"/>
              </a:rPr>
              <a:t>Mitte-kodutarbija</a:t>
            </a:r>
          </a:p>
          <a:p>
            <a:r>
              <a:rPr lang="et-EE" sz="1000" noProof="0">
                <a:latin typeface="Aptos" panose="020B0004020202020204" pitchFamily="34" charset="0"/>
                <a:ea typeface="Roboto"/>
                <a:cs typeface="Roboto"/>
              </a:rPr>
              <a:t>&gt;2000 MWh/a</a:t>
            </a:r>
          </a:p>
        </p:txBody>
      </p:sp>
      <p:sp>
        <p:nvSpPr>
          <p:cNvPr id="30" name="Ristkülik 27">
            <a:extLst>
              <a:ext uri="{FF2B5EF4-FFF2-40B4-BE49-F238E27FC236}">
                <a16:creationId xmlns:a16="http://schemas.microsoft.com/office/drawing/2014/main" id="{8CB434C1-0FD2-D962-ED9C-4E5FB3B886AD}"/>
              </a:ext>
            </a:extLst>
          </p:cNvPr>
          <p:cNvSpPr/>
          <p:nvPr/>
        </p:nvSpPr>
        <p:spPr>
          <a:xfrm rot="5400000">
            <a:off x="11613440" y="4739200"/>
            <a:ext cx="60734" cy="2117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31" name="Ristkülik 27">
            <a:extLst>
              <a:ext uri="{FF2B5EF4-FFF2-40B4-BE49-F238E27FC236}">
                <a16:creationId xmlns:a16="http://schemas.microsoft.com/office/drawing/2014/main" id="{957E50BA-82FC-1BCB-94D0-1A533DC9F67B}"/>
              </a:ext>
            </a:extLst>
          </p:cNvPr>
          <p:cNvSpPr/>
          <p:nvPr/>
        </p:nvSpPr>
        <p:spPr>
          <a:xfrm rot="5400000">
            <a:off x="11614753" y="5025117"/>
            <a:ext cx="52840" cy="20646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F6241E-5882-6B2C-ACB4-BB536EFA507E}"/>
              </a:ext>
            </a:extLst>
          </p:cNvPr>
          <p:cNvSpPr txBox="1"/>
          <p:nvPr/>
        </p:nvSpPr>
        <p:spPr>
          <a:xfrm>
            <a:off x="10926276" y="4721957"/>
            <a:ext cx="727111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000" b="1">
                <a:latin typeface="Aptos" panose="020B0004020202020204" pitchFamily="34" charset="0"/>
                <a:ea typeface="Roboto"/>
                <a:cs typeface="Roboto"/>
              </a:rPr>
              <a:t>Eesti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0FCBB69-0EE4-BF19-A084-A9A821F217EE}"/>
              </a:ext>
            </a:extLst>
          </p:cNvPr>
          <p:cNvSpPr txBox="1"/>
          <p:nvPr/>
        </p:nvSpPr>
        <p:spPr>
          <a:xfrm>
            <a:off x="10926277" y="4997090"/>
            <a:ext cx="638194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t-EE" sz="1000" b="1" noProof="0">
                <a:latin typeface="Aptos" panose="020B0004020202020204" pitchFamily="34" charset="0"/>
                <a:ea typeface="Roboto"/>
                <a:cs typeface="Roboto"/>
              </a:rPr>
              <a:t>Soome</a:t>
            </a:r>
          </a:p>
        </p:txBody>
      </p:sp>
      <p:sp>
        <p:nvSpPr>
          <p:cNvPr id="20" name="Ristkülik 27">
            <a:extLst>
              <a:ext uri="{FF2B5EF4-FFF2-40B4-BE49-F238E27FC236}">
                <a16:creationId xmlns:a16="http://schemas.microsoft.com/office/drawing/2014/main" id="{F88C28DA-4E31-CB19-F693-C04972E7F2D5}"/>
              </a:ext>
            </a:extLst>
          </p:cNvPr>
          <p:cNvSpPr/>
          <p:nvPr/>
        </p:nvSpPr>
        <p:spPr>
          <a:xfrm>
            <a:off x="9250582" y="4931125"/>
            <a:ext cx="408173" cy="99278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FF0C091-C7A6-73CC-A7B8-B2615B6F0A06}"/>
              </a:ext>
            </a:extLst>
          </p:cNvPr>
          <p:cNvSpPr txBox="1"/>
          <p:nvPr/>
        </p:nvSpPr>
        <p:spPr>
          <a:xfrm>
            <a:off x="9235442" y="4916359"/>
            <a:ext cx="438452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t-EE" sz="1000" b="1">
                <a:solidFill>
                  <a:schemeClr val="bg1"/>
                </a:solidFill>
                <a:ea typeface="Roboto"/>
                <a:cs typeface="Roboto"/>
              </a:rPr>
              <a:t>28,2</a:t>
            </a:r>
            <a:endParaRPr lang="en-US" sz="1000" b="1">
              <a:solidFill>
                <a:schemeClr val="bg1"/>
              </a:solidFill>
            </a:endParaRPr>
          </a:p>
        </p:txBody>
      </p:sp>
      <p:sp>
        <p:nvSpPr>
          <p:cNvPr id="41" name="Pealkiri 1">
            <a:extLst>
              <a:ext uri="{FF2B5EF4-FFF2-40B4-BE49-F238E27FC236}">
                <a16:creationId xmlns:a16="http://schemas.microsoft.com/office/drawing/2014/main" id="{B6058C45-CEBE-9B0A-A819-62BAEB93971F}"/>
              </a:ext>
            </a:extLst>
          </p:cNvPr>
          <p:cNvSpPr txBox="1">
            <a:spLocks/>
          </p:cNvSpPr>
          <p:nvPr/>
        </p:nvSpPr>
        <p:spPr>
          <a:xfrm>
            <a:off x="1769113" y="164108"/>
            <a:ext cx="8722835" cy="8239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t-EE" sz="4000" b="1" noProof="0">
                <a:latin typeface="Roboto Light"/>
                <a:ea typeface="Roboto"/>
                <a:cs typeface="Roboto"/>
              </a:rPr>
              <a:t>Energiamajanduse olulised näitajad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B68C9D-94AB-BBF6-5344-53E2B593F839}"/>
              </a:ext>
            </a:extLst>
          </p:cNvPr>
          <p:cNvSpPr txBox="1"/>
          <p:nvPr/>
        </p:nvSpPr>
        <p:spPr>
          <a:xfrm>
            <a:off x="8765095" y="1112322"/>
            <a:ext cx="4798532" cy="22775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t-EE" sz="1300" b="1">
                <a:latin typeface="Aptos" panose="020B0004020202020204" pitchFamily="34" charset="0"/>
              </a:rPr>
              <a:t>2024 energiaallikad elektritootmises:</a:t>
            </a:r>
          </a:p>
          <a:p>
            <a:r>
              <a:rPr lang="et-EE" sz="1300" b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Taastuvenergia 2062 MW </a:t>
            </a:r>
          </a:p>
          <a:p>
            <a:r>
              <a:rPr lang="et-EE" sz="1300" b="1">
                <a:latin typeface="Aptos" panose="020B0004020202020204" pitchFamily="34" charset="0"/>
                <a:cs typeface="Times New Roman" panose="02020603050405020304" pitchFamily="18" charset="0"/>
              </a:rPr>
              <a:t>Juhitav võimsus 1828 MW</a:t>
            </a:r>
          </a:p>
          <a:p>
            <a:endParaRPr lang="et-EE" sz="1000">
              <a:latin typeface="Aptos"/>
              <a:ea typeface="Aptos" panose="020B0004020202020204" pitchFamily="34" charset="0"/>
              <a:cs typeface="Times New Roman"/>
            </a:endParaRPr>
          </a:p>
          <a:p>
            <a:r>
              <a:rPr lang="et-EE" sz="1000">
                <a:effectLst/>
                <a:latin typeface="Aptos"/>
                <a:ea typeface="Aptos" panose="020B0004020202020204" pitchFamily="34" charset="0"/>
                <a:cs typeface="Times New Roman"/>
              </a:rPr>
              <a:t>Päiksepargid 1210</a:t>
            </a:r>
            <a:r>
              <a:rPr lang="et-EE" sz="1000">
                <a:latin typeface="Aptos"/>
                <a:ea typeface="Aptos" panose="020B0004020202020204" pitchFamily="34" charset="0"/>
                <a:cs typeface="Times New Roman"/>
              </a:rPr>
              <a:t> </a:t>
            </a:r>
            <a:r>
              <a:rPr lang="et-EE" sz="1000">
                <a:effectLst/>
                <a:latin typeface="Aptos"/>
                <a:ea typeface="Aptos" panose="020B0004020202020204" pitchFamily="34" charset="0"/>
                <a:cs typeface="Times New Roman"/>
              </a:rPr>
              <a:t>MW		</a:t>
            </a:r>
          </a:p>
          <a:p>
            <a:r>
              <a:rPr lang="et-EE" sz="1000">
                <a:effectLst/>
                <a:latin typeface="Aptos"/>
                <a:ea typeface="Aptos" panose="020B0004020202020204" pitchFamily="34" charset="0"/>
                <a:cs typeface="Times New Roman"/>
              </a:rPr>
              <a:t>Maismaatuulepargid 694 MW </a:t>
            </a:r>
            <a:r>
              <a:rPr lang="et-EE" sz="1000">
                <a:latin typeface="Aptos"/>
                <a:cs typeface="Times New Roman"/>
              </a:rPr>
              <a:t>	</a:t>
            </a:r>
            <a:endParaRPr lang="et-EE" sz="1000">
              <a:latin typeface="Aptos"/>
              <a:ea typeface="Aptos" panose="020B0004020202020204" pitchFamily="34" charset="0"/>
              <a:cs typeface="Times New Roman"/>
            </a:endParaRPr>
          </a:p>
          <a:p>
            <a:r>
              <a:rPr lang="et-EE" sz="1000">
                <a:latin typeface="Aptos"/>
                <a:ea typeface="Aptos" panose="020B0004020202020204" pitchFamily="34" charset="0"/>
                <a:cs typeface="Times New Roman"/>
              </a:rPr>
              <a:t>Biomass 150 MW 		</a:t>
            </a:r>
          </a:p>
          <a:p>
            <a:r>
              <a:rPr lang="et-EE" sz="1000">
                <a:latin typeface="Aptos"/>
                <a:ea typeface="Aptos" panose="020B0004020202020204" pitchFamily="34" charset="0"/>
                <a:cs typeface="Times New Roman"/>
              </a:rPr>
              <a:t>Hüdro 8 MW	</a:t>
            </a:r>
          </a:p>
          <a:p>
            <a:r>
              <a:rPr lang="et-EE" sz="1000">
                <a:latin typeface="Aptos"/>
                <a:ea typeface="Aptos" panose="020B0004020202020204" pitchFamily="34" charset="0"/>
                <a:cs typeface="Times New Roman"/>
              </a:rPr>
              <a:t>Põlevkivi 1350 MW </a:t>
            </a:r>
          </a:p>
          <a:p>
            <a:r>
              <a:rPr lang="et-EE" sz="1000">
                <a:latin typeface="Aptos"/>
                <a:ea typeface="Aptos" panose="020B0004020202020204" pitchFamily="34" charset="0"/>
                <a:cs typeface="Times New Roman"/>
              </a:rPr>
              <a:t> Maagaas 250 MW</a:t>
            </a:r>
          </a:p>
          <a:p>
            <a:r>
              <a:rPr lang="et-EE" sz="1000">
                <a:latin typeface="Aptos"/>
                <a:ea typeface="Aptos" panose="020B0004020202020204" pitchFamily="34" charset="0"/>
                <a:cs typeface="Times New Roman"/>
              </a:rPr>
              <a:t>Uttegaas 78 MW </a:t>
            </a:r>
          </a:p>
          <a:p>
            <a:r>
              <a:rPr lang="et-EE" sz="1000">
                <a:latin typeface="Aptos" panose="020B0004020202020204" pitchFamily="34" charset="0"/>
              </a:rPr>
              <a:t>Elektrisalvestid 6,6 MW</a:t>
            </a:r>
          </a:p>
          <a:p>
            <a:r>
              <a:rPr lang="et-EE" sz="1300">
                <a:latin typeface="Aptos"/>
                <a:ea typeface="Aptos" panose="020B0004020202020204" pitchFamily="34" charset="0"/>
                <a:cs typeface="Times New Roman"/>
              </a:rPr>
              <a:t>			</a:t>
            </a:r>
            <a:endParaRPr lang="et-EE" sz="1300">
              <a:latin typeface="Aptos"/>
              <a:cs typeface="Times New Roman"/>
            </a:endParaRPr>
          </a:p>
        </p:txBody>
      </p:sp>
      <p:sp>
        <p:nvSpPr>
          <p:cNvPr id="43" name="Ristkülik: ümarnurkne 42">
            <a:extLst>
              <a:ext uri="{FF2B5EF4-FFF2-40B4-BE49-F238E27FC236}">
                <a16:creationId xmlns:a16="http://schemas.microsoft.com/office/drawing/2014/main" id="{6C6CA74B-C9E7-4A02-791F-1141E06FE8F5}"/>
              </a:ext>
            </a:extLst>
          </p:cNvPr>
          <p:cNvSpPr/>
          <p:nvPr/>
        </p:nvSpPr>
        <p:spPr>
          <a:xfrm>
            <a:off x="5348567" y="3420900"/>
            <a:ext cx="3087116" cy="286672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4F30C2F-7546-30B7-42B0-1403A54CFE76}"/>
              </a:ext>
            </a:extLst>
          </p:cNvPr>
          <p:cNvSpPr txBox="1"/>
          <p:nvPr/>
        </p:nvSpPr>
        <p:spPr>
          <a:xfrm>
            <a:off x="5414914" y="3564791"/>
            <a:ext cx="3241666" cy="32932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t-EE" sz="1300" b="1">
                <a:latin typeface="Aptos"/>
              </a:rPr>
              <a:t>Olulisemad arengud:</a:t>
            </a:r>
          </a:p>
          <a:p>
            <a:endParaRPr lang="et-EE" sz="1300">
              <a:latin typeface="Aptos" panose="020B0004020202020204" pitchFamily="34" charset="0"/>
            </a:endParaRPr>
          </a:p>
          <a:p>
            <a:r>
              <a:rPr lang="et-EE" sz="1300">
                <a:latin typeface="Aptos"/>
              </a:rPr>
              <a:t>Elektrisüsteemi sünkroniseerimine</a:t>
            </a:r>
          </a:p>
          <a:p>
            <a:r>
              <a:rPr lang="et-EE" sz="1300">
                <a:latin typeface="Aptos"/>
                <a:ea typeface="Roboto"/>
                <a:cs typeface="Roboto"/>
              </a:rPr>
              <a:t>Kesk-Euroopa sagedusalaga veebr 2025</a:t>
            </a:r>
          </a:p>
          <a:p>
            <a:endParaRPr lang="et-EE" sz="1300">
              <a:latin typeface="Aptos" panose="020B0004020202020204" pitchFamily="34" charset="0"/>
              <a:ea typeface="Roboto"/>
              <a:cs typeface="Roboto"/>
            </a:endParaRPr>
          </a:p>
          <a:p>
            <a:r>
              <a:rPr lang="et-EE" sz="1300">
                <a:latin typeface="Aptos"/>
                <a:ea typeface="Roboto"/>
                <a:cs typeface="Roboto"/>
              </a:rPr>
              <a:t>Venemaalt maagaasi impordi keeld 2023</a:t>
            </a:r>
          </a:p>
          <a:p>
            <a:endParaRPr lang="et-EE" sz="1300">
              <a:latin typeface="Aptos" panose="020B0004020202020204" pitchFamily="34" charset="0"/>
              <a:ea typeface="Roboto"/>
              <a:cs typeface="Roboto"/>
            </a:endParaRPr>
          </a:p>
          <a:p>
            <a:r>
              <a:rPr lang="et-EE" sz="1300">
                <a:latin typeface="Aptos"/>
                <a:ea typeface="Roboto"/>
                <a:cs typeface="Roboto"/>
              </a:rPr>
              <a:t>Mandri-Euroopa suurim akupark 200 MW 2025/2026</a:t>
            </a:r>
          </a:p>
          <a:p>
            <a:endParaRPr lang="et-EE" sz="1300">
              <a:latin typeface="Aptos" panose="020B0004020202020204" pitchFamily="34" charset="0"/>
              <a:ea typeface="Roboto"/>
              <a:cs typeface="Roboto"/>
            </a:endParaRPr>
          </a:p>
          <a:p>
            <a:r>
              <a:rPr lang="et-EE" sz="1300">
                <a:latin typeface="Aptos"/>
                <a:ea typeface="Roboto"/>
                <a:cs typeface="Roboto"/>
              </a:rPr>
              <a:t>Soojuspumpade kasutus EL suurimaid </a:t>
            </a:r>
          </a:p>
          <a:p>
            <a:endParaRPr lang="et-EE" sz="1300">
              <a:latin typeface="Aptos" panose="020B0004020202020204" pitchFamily="34" charset="0"/>
              <a:ea typeface="Roboto"/>
              <a:cs typeface="Roboto"/>
            </a:endParaRPr>
          </a:p>
          <a:p>
            <a:r>
              <a:rPr lang="et-EE" sz="1300">
                <a:latin typeface="Aptos"/>
                <a:ea typeface="Roboto"/>
                <a:cs typeface="Roboto"/>
              </a:rPr>
              <a:t>Soojussalvestite kasutusele võtt</a:t>
            </a:r>
          </a:p>
          <a:p>
            <a:endParaRPr lang="et-EE" sz="1300">
              <a:latin typeface="Aptos" panose="020B0004020202020204" pitchFamily="34" charset="0"/>
              <a:ea typeface="Roboto"/>
              <a:cs typeface="Roboto"/>
            </a:endParaRPr>
          </a:p>
          <a:p>
            <a:endParaRPr lang="et-EE" sz="1300"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endParaRPr lang="et-EE" sz="130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487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pealkiri 2">
            <a:extLst>
              <a:ext uri="{FF2B5EF4-FFF2-40B4-BE49-F238E27FC236}">
                <a16:creationId xmlns:a16="http://schemas.microsoft.com/office/drawing/2014/main" id="{D6B45853-76D1-D226-E12A-E6BFF4F1A0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3702" y="3891029"/>
            <a:ext cx="5591445" cy="196352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t-EE" sz="1800" b="1" noProof="0">
                <a:latin typeface="Roboto Light"/>
                <a:ea typeface="Roboto Light"/>
                <a:cs typeface="Roboto Light"/>
              </a:rPr>
              <a:t>Alaeesmärgid</a:t>
            </a:r>
            <a:r>
              <a:rPr lang="et-EE" sz="1800" noProof="0">
                <a:latin typeface="Roboto Light"/>
                <a:ea typeface="Roboto Light"/>
                <a:cs typeface="Roboto Light"/>
              </a:rPr>
              <a:t>: </a:t>
            </a:r>
            <a:endParaRPr lang="et-EE" sz="1800" noProof="0">
              <a:ea typeface="Roboto"/>
              <a:cs typeface="Roboto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t-EE" sz="1800" noProof="0">
                <a:latin typeface="Roboto Light"/>
                <a:ea typeface="Roboto Light"/>
                <a:cs typeface="Roboto Light"/>
              </a:rPr>
              <a:t>Energiajulgeoleku tagamine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t-EE" sz="1800" noProof="0">
                <a:latin typeface="Roboto Light"/>
                <a:ea typeface="Roboto Light"/>
                <a:cs typeface="Roboto Light"/>
              </a:rPr>
              <a:t>Energia kättesaadavuse ja taskukohase hinna tagamine 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t-EE" sz="1800" noProof="0">
                <a:latin typeface="Roboto Light"/>
                <a:ea typeface="Roboto Light"/>
                <a:cs typeface="Roboto Light"/>
              </a:rPr>
              <a:t>Energeetika keskkonnasäästlikkuse tagamine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10535D54-B097-BB7D-2EAE-5C549C66CF3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755129-49AE-4A41-9597-34695D8D41C6}" type="slidenum">
              <a:rPr lang="en-EE" smtClean="0"/>
              <a:pPr/>
              <a:t>4</a:t>
            </a:fld>
            <a:endParaRPr lang="en-EE"/>
          </a:p>
        </p:txBody>
      </p:sp>
      <p:sp>
        <p:nvSpPr>
          <p:cNvPr id="2" name="Pealkiri 1">
            <a:extLst>
              <a:ext uri="{FF2B5EF4-FFF2-40B4-BE49-F238E27FC236}">
                <a16:creationId xmlns:a16="http://schemas.microsoft.com/office/drawing/2014/main" id="{67382A4E-BE06-326D-04F7-383E34ECFE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7309" y="318660"/>
            <a:ext cx="5949730" cy="1309666"/>
          </a:xfrm>
        </p:spPr>
        <p:txBody>
          <a:bodyPr>
            <a:normAutofit/>
          </a:bodyPr>
          <a:lstStyle/>
          <a:p>
            <a:r>
              <a:rPr lang="et-EE" sz="4000" b="1">
                <a:latin typeface="Roboto Light"/>
                <a:ea typeface="Roboto Light"/>
                <a:cs typeface="Roboto Light"/>
              </a:rPr>
              <a:t>ENMAK 2035 eesmärgid</a:t>
            </a:r>
            <a:endParaRPr lang="et-EE" sz="4000">
              <a:latin typeface="Roboto Light"/>
              <a:ea typeface="Roboto Light"/>
              <a:cs typeface="Roboto Ligh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BAC0E-08DF-A526-170B-EE51AF7C704F}"/>
              </a:ext>
            </a:extLst>
          </p:cNvPr>
          <p:cNvSpPr txBox="1"/>
          <p:nvPr/>
        </p:nvSpPr>
        <p:spPr>
          <a:xfrm>
            <a:off x="733702" y="2056563"/>
            <a:ext cx="5949729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t-EE" sz="2400" b="1" baseline="0" noProof="0" err="1">
                <a:solidFill>
                  <a:srgbClr val="003087"/>
                </a:solidFill>
                <a:latin typeface="Roboto Light"/>
              </a:rPr>
              <a:t>Üldeesmärk</a:t>
            </a:r>
            <a:r>
              <a:rPr lang="et-EE" sz="2400" b="1" baseline="0" noProof="0">
                <a:solidFill>
                  <a:srgbClr val="003087"/>
                </a:solidFill>
                <a:latin typeface="Roboto Light"/>
              </a:rPr>
              <a:t>:</a:t>
            </a:r>
            <a:r>
              <a:rPr lang="et-EE" sz="2400" baseline="0" noProof="0">
                <a:solidFill>
                  <a:srgbClr val="003087"/>
                </a:solidFill>
                <a:latin typeface="Roboto Light"/>
              </a:rPr>
              <a:t> Eesti energiamajandus tagab energiajulgeoleku, kasvatab riigi konkurentsivõimet ja aitab kaasa puhta energiaga majandusele üleminekule. </a:t>
            </a:r>
            <a:endParaRPr lang="et-EE" sz="2400" noProof="0">
              <a:latin typeface="Roboto Light"/>
              <a:ea typeface="Roboto Light"/>
              <a:cs typeface="Roboto Light"/>
            </a:endParaRPr>
          </a:p>
        </p:txBody>
      </p:sp>
      <p:pic>
        <p:nvPicPr>
          <p:cNvPr id="7" name="Pilt 6" descr="Pilt, millel on kujutatud muru, taevas, õues, torn&#10;&#10;Tehisintellekti genereeritud sisu ei pruugi olla õige.">
            <a:extLst>
              <a:ext uri="{FF2B5EF4-FFF2-40B4-BE49-F238E27FC236}">
                <a16:creationId xmlns:a16="http://schemas.microsoft.com/office/drawing/2014/main" id="{BF895A86-A8B3-76F4-73E8-F18CE11B7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493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6312B122-7EC4-1DB3-D181-D5C23DFC86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7613" y="-412519"/>
            <a:ext cx="9236773" cy="1655762"/>
          </a:xfrm>
        </p:spPr>
        <p:txBody>
          <a:bodyPr>
            <a:normAutofit/>
          </a:bodyPr>
          <a:lstStyle/>
          <a:p>
            <a:r>
              <a:rPr lang="et-EE" sz="4000" b="1"/>
              <a:t>Energiajulgeolek</a:t>
            </a:r>
            <a:endParaRPr lang="et-EE" sz="4000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E0F56CCF-6721-8DA8-7B93-98B77797E8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755129-49AE-4A41-9597-34695D8D41C6}" type="slidenum">
              <a:rPr lang="en-EE" smtClean="0"/>
              <a:pPr/>
              <a:t>5</a:t>
            </a:fld>
            <a:endParaRPr lang="en-EE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BE89CF5-8149-2E30-9163-05D06AAE54B2}"/>
              </a:ext>
            </a:extLst>
          </p:cNvPr>
          <p:cNvSpPr txBox="1">
            <a:spLocks/>
          </p:cNvSpPr>
          <p:nvPr/>
        </p:nvSpPr>
        <p:spPr>
          <a:xfrm>
            <a:off x="634623" y="1838408"/>
            <a:ext cx="3891657" cy="4516015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t-EE" sz="2000">
                <a:latin typeface="Roboto Light"/>
                <a:ea typeface="Roboto Light"/>
                <a:cs typeface="Roboto Light"/>
              </a:rPr>
              <a:t>Eleringil tuleb tagada </a:t>
            </a:r>
            <a:r>
              <a:rPr lang="et-EE" sz="2000" b="1">
                <a:latin typeface="Roboto Light"/>
                <a:ea typeface="Roboto Light"/>
                <a:cs typeface="Roboto Light"/>
              </a:rPr>
              <a:t>piisavas mahus juhitavat elektri tootmisvõimekust:</a:t>
            </a:r>
            <a:r>
              <a:rPr lang="et-EE" sz="2000">
                <a:latin typeface="Roboto Light"/>
                <a:ea typeface="Roboto Light"/>
                <a:cs typeface="Roboto Light"/>
              </a:rPr>
              <a:t> 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et-EE" sz="2000" b="1">
                <a:latin typeface="Roboto Light"/>
                <a:ea typeface="Roboto Light"/>
                <a:cs typeface="Roboto Light"/>
              </a:rPr>
              <a:t>uued (</a:t>
            </a:r>
            <a:r>
              <a:rPr lang="et-EE" sz="2000" b="1" err="1">
                <a:latin typeface="Roboto Light"/>
                <a:ea typeface="Roboto Light"/>
                <a:cs typeface="Roboto Light"/>
              </a:rPr>
              <a:t>bio</a:t>
            </a:r>
            <a:r>
              <a:rPr lang="et-EE" sz="2000" b="1">
                <a:latin typeface="Roboto Light"/>
                <a:ea typeface="Roboto Light"/>
                <a:cs typeface="Roboto Light"/>
              </a:rPr>
              <a:t>)gaasielektrijaamad</a:t>
            </a:r>
            <a:r>
              <a:rPr lang="et-EE" sz="2000">
                <a:latin typeface="Roboto Light"/>
                <a:ea typeface="Roboto Light"/>
                <a:cs typeface="Roboto Light"/>
              </a:rPr>
              <a:t>, mis võimaldavad järk-järgult sulgeda vanimad põlevkiviplokid, vähendada keskkonnamõju ja vähendada reservidega seotud kulusid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et-EE" sz="2000" b="1">
                <a:latin typeface="Roboto Light"/>
                <a:ea typeface="Roboto Light"/>
                <a:cs typeface="Roboto Light"/>
              </a:rPr>
              <a:t>salvestid</a:t>
            </a:r>
            <a:r>
              <a:rPr lang="et-EE" sz="2000">
                <a:latin typeface="Roboto Light"/>
                <a:ea typeface="Roboto Light"/>
                <a:cs typeface="Roboto Light"/>
              </a:rPr>
              <a:t>, mis toovad alla reservide hoidmisega seotud kulusid. </a:t>
            </a:r>
          </a:p>
          <a:p>
            <a:pPr>
              <a:buFont typeface="Calibri" panose="020B0604020202020204" pitchFamily="34" charset="0"/>
              <a:buChar char="-"/>
            </a:pPr>
            <a:endParaRPr lang="et-EE" sz="200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9B49733-2699-E1B6-5B73-6288FBED7AA3}"/>
              </a:ext>
            </a:extLst>
          </p:cNvPr>
          <p:cNvSpPr txBox="1">
            <a:spLocks/>
          </p:cNvSpPr>
          <p:nvPr/>
        </p:nvSpPr>
        <p:spPr>
          <a:xfrm>
            <a:off x="4988446" y="1838408"/>
            <a:ext cx="3026025" cy="4516015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t-EE" sz="2000" b="1">
                <a:latin typeface="Roboto Light"/>
                <a:ea typeface="Roboto Light"/>
                <a:cs typeface="Roboto Light"/>
              </a:rPr>
              <a:t>Suurendame energiataristu kaitset</a:t>
            </a:r>
            <a:r>
              <a:rPr lang="et-EE" sz="2000">
                <a:latin typeface="Roboto Light"/>
                <a:ea typeface="Roboto Light"/>
                <a:cs typeface="Roboto Light"/>
              </a:rPr>
              <a:t>. </a:t>
            </a:r>
          </a:p>
          <a:p>
            <a:pPr marL="0" indent="0">
              <a:buNone/>
            </a:pPr>
            <a:r>
              <a:rPr lang="et-EE" sz="2000">
                <a:latin typeface="Roboto Light"/>
                <a:ea typeface="Roboto Light"/>
                <a:cs typeface="Roboto Light"/>
              </a:rPr>
              <a:t>Riik aitab energiaettevõtteid taristu kaitse, vastupanuvõime ja toimepidevuse parandamisel.</a:t>
            </a:r>
          </a:p>
          <a:p>
            <a:pPr marL="0" indent="0">
              <a:buNone/>
            </a:pPr>
            <a:endParaRPr lang="fi-FI" sz="200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4252C84-CE64-A1B3-5D33-41B8DEE56C0B}"/>
              </a:ext>
            </a:extLst>
          </p:cNvPr>
          <p:cNvSpPr txBox="1">
            <a:spLocks/>
          </p:cNvSpPr>
          <p:nvPr/>
        </p:nvSpPr>
        <p:spPr>
          <a:xfrm>
            <a:off x="8476637" y="1838408"/>
            <a:ext cx="3026025" cy="4516015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t-EE" sz="2000">
                <a:latin typeface="Roboto Light"/>
                <a:ea typeface="Roboto Light"/>
                <a:cs typeface="Roboto Light"/>
              </a:rPr>
              <a:t>Alates 2035 peab </a:t>
            </a:r>
            <a:r>
              <a:rPr lang="et-EE" sz="2000" b="1">
                <a:latin typeface="Roboto Light"/>
                <a:ea typeface="Roboto Light"/>
                <a:cs typeface="Roboto Light"/>
              </a:rPr>
              <a:t>elektrikatkestuste keskmine aeg </a:t>
            </a:r>
            <a:r>
              <a:rPr lang="et-EE" sz="2000">
                <a:latin typeface="Roboto Light"/>
                <a:ea typeface="Roboto Light"/>
                <a:cs typeface="Roboto Light"/>
              </a:rPr>
              <a:t>tarbimiskoha kohta olema viie aasta keskmisena alla </a:t>
            </a:r>
            <a:r>
              <a:rPr lang="et-EE" sz="2000" b="1">
                <a:latin typeface="Roboto Light"/>
                <a:ea typeface="Roboto Light"/>
                <a:cs typeface="Roboto Light"/>
              </a:rPr>
              <a:t>120 minuti aastas </a:t>
            </a:r>
            <a:r>
              <a:rPr lang="et-EE" sz="2000">
                <a:latin typeface="Roboto Light"/>
                <a:ea typeface="Roboto Light"/>
                <a:cs typeface="Roboto Light"/>
              </a:rPr>
              <a:t>(</a:t>
            </a:r>
            <a:r>
              <a:rPr lang="et-EE" sz="2000" err="1">
                <a:latin typeface="Roboto Light"/>
                <a:ea typeface="Roboto Light"/>
                <a:cs typeface="Roboto Light"/>
              </a:rPr>
              <a:t>rikkeline</a:t>
            </a:r>
            <a:r>
              <a:rPr lang="et-EE" sz="2000">
                <a:latin typeface="Roboto Light"/>
                <a:ea typeface="Roboto Light"/>
                <a:cs typeface="Roboto Light"/>
              </a:rPr>
              <a:t> SAIDI). </a:t>
            </a:r>
          </a:p>
        </p:txBody>
      </p:sp>
      <p:cxnSp>
        <p:nvCxnSpPr>
          <p:cNvPr id="17" name="Sirgkonnektor 16">
            <a:extLst>
              <a:ext uri="{FF2B5EF4-FFF2-40B4-BE49-F238E27FC236}">
                <a16:creationId xmlns:a16="http://schemas.microsoft.com/office/drawing/2014/main" id="{264D373B-0DCA-457A-09D4-36AC0729DEFA}"/>
              </a:ext>
            </a:extLst>
          </p:cNvPr>
          <p:cNvCxnSpPr/>
          <p:nvPr/>
        </p:nvCxnSpPr>
        <p:spPr>
          <a:xfrm>
            <a:off x="4636008" y="1838408"/>
            <a:ext cx="0" cy="3858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irgkonnektor 17">
            <a:extLst>
              <a:ext uri="{FF2B5EF4-FFF2-40B4-BE49-F238E27FC236}">
                <a16:creationId xmlns:a16="http://schemas.microsoft.com/office/drawing/2014/main" id="{7713FBB2-5993-9060-3C71-C737DB68B9FB}"/>
              </a:ext>
            </a:extLst>
          </p:cNvPr>
          <p:cNvCxnSpPr/>
          <p:nvPr/>
        </p:nvCxnSpPr>
        <p:spPr>
          <a:xfrm>
            <a:off x="8272272" y="1838408"/>
            <a:ext cx="0" cy="3858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9415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26ACD-45BE-549A-74F9-490033E36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5D2000-20E9-DFBC-E0C8-F9E326B5CC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643" y="5126444"/>
            <a:ext cx="780009" cy="11520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28172F-3F56-9715-F849-F5BECED07F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009" y="4493562"/>
            <a:ext cx="955673" cy="843839"/>
          </a:xfrm>
          <a:prstGeom prst="rect">
            <a:avLst/>
          </a:prstGeom>
        </p:spPr>
      </p:pic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F72E3B78-2D0B-7705-4B8F-17ED78EB8CC5}"/>
              </a:ext>
            </a:extLst>
          </p:cNvPr>
          <p:cNvCxnSpPr>
            <a:cxnSpLocks/>
          </p:cNvCxnSpPr>
          <p:nvPr/>
        </p:nvCxnSpPr>
        <p:spPr>
          <a:xfrm>
            <a:off x="2757454" y="1358920"/>
            <a:ext cx="0" cy="2319832"/>
          </a:xfrm>
          <a:prstGeom prst="straightConnector1">
            <a:avLst/>
          </a:prstGeom>
          <a:ln w="15875">
            <a:solidFill>
              <a:srgbClr val="2271B7"/>
            </a:solidFill>
            <a:headEnd type="oval" w="sm" len="sm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85126E56-F09A-E179-6BCC-71BA47BB31B0}"/>
              </a:ext>
            </a:extLst>
          </p:cNvPr>
          <p:cNvGrpSpPr/>
          <p:nvPr/>
        </p:nvGrpSpPr>
        <p:grpSpPr>
          <a:xfrm>
            <a:off x="845438" y="3719903"/>
            <a:ext cx="10642591" cy="472776"/>
            <a:chOff x="814182" y="3731998"/>
            <a:chExt cx="9678914" cy="47277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E9309A9-7B57-6AB7-13D7-A501AEE796ED}"/>
                </a:ext>
              </a:extLst>
            </p:cNvPr>
            <p:cNvSpPr/>
            <p:nvPr/>
          </p:nvSpPr>
          <p:spPr>
            <a:xfrm>
              <a:off x="874654" y="3731998"/>
              <a:ext cx="462494" cy="462494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E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81271E0-04DB-DC3D-2763-D0E9520434B3}"/>
                </a:ext>
              </a:extLst>
            </p:cNvPr>
            <p:cNvSpPr/>
            <p:nvPr/>
          </p:nvSpPr>
          <p:spPr>
            <a:xfrm rot="10800000">
              <a:off x="9980487" y="3742280"/>
              <a:ext cx="462494" cy="462494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E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3005358-A30A-4293-4A21-68FBBF88AC2E}"/>
                </a:ext>
              </a:extLst>
            </p:cNvPr>
            <p:cNvSpPr txBox="1"/>
            <p:nvPr/>
          </p:nvSpPr>
          <p:spPr>
            <a:xfrm>
              <a:off x="814182" y="3821326"/>
              <a:ext cx="551451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EE" sz="1200" b="1">
                  <a:solidFill>
                    <a:schemeClr val="bg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202</a:t>
              </a:r>
              <a:r>
                <a:rPr lang="et-EE" sz="1200" b="1">
                  <a:solidFill>
                    <a:schemeClr val="bg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4</a:t>
              </a:r>
              <a:endParaRPr lang="en-EE" sz="1200" b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7806B49-67D6-4D85-94AC-8CECED5776BB}"/>
                </a:ext>
              </a:extLst>
            </p:cNvPr>
            <p:cNvSpPr txBox="1"/>
            <p:nvPr/>
          </p:nvSpPr>
          <p:spPr>
            <a:xfrm>
              <a:off x="3426337" y="3864744"/>
              <a:ext cx="551451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EE" sz="1200" b="1">
                  <a:solidFill>
                    <a:schemeClr val="bg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202</a:t>
              </a:r>
              <a:r>
                <a:rPr lang="et-EE" sz="1200" b="1">
                  <a:solidFill>
                    <a:schemeClr val="bg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5</a:t>
              </a:r>
              <a:endParaRPr lang="en-EE" sz="1200" b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617922E-9FCC-FC0D-75C2-B145E188AF8C}"/>
                </a:ext>
              </a:extLst>
            </p:cNvPr>
            <p:cNvSpPr txBox="1"/>
            <p:nvPr/>
          </p:nvSpPr>
          <p:spPr>
            <a:xfrm>
              <a:off x="7069548" y="3829546"/>
              <a:ext cx="551451" cy="276999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EE" sz="1200" b="1">
                  <a:solidFill>
                    <a:schemeClr val="bg1"/>
                  </a:solidFill>
                  <a:latin typeface="Roboto Condensed"/>
                  <a:ea typeface="Roboto Condensed"/>
                  <a:cs typeface="Roboto Condensed"/>
                </a:rPr>
                <a:t>2029</a:t>
              </a:r>
              <a:endParaRPr lang="en-EE" sz="1200" b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FF736A6-10CC-E766-47F5-DC8EFED63523}"/>
                </a:ext>
              </a:extLst>
            </p:cNvPr>
            <p:cNvSpPr txBox="1"/>
            <p:nvPr/>
          </p:nvSpPr>
          <p:spPr>
            <a:xfrm>
              <a:off x="9941645" y="3827712"/>
              <a:ext cx="551451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EE" sz="1200" b="1">
                  <a:solidFill>
                    <a:schemeClr val="bg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2035</a:t>
              </a:r>
            </a:p>
          </p:txBody>
        </p:sp>
      </p:grp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6F32A71D-666F-DDF2-B476-6648DCA99BCE}"/>
              </a:ext>
            </a:extLst>
          </p:cNvPr>
          <p:cNvCxnSpPr>
            <a:cxnSpLocks/>
          </p:cNvCxnSpPr>
          <p:nvPr/>
        </p:nvCxnSpPr>
        <p:spPr>
          <a:xfrm flipV="1">
            <a:off x="2737272" y="4289846"/>
            <a:ext cx="0" cy="1907062"/>
          </a:xfrm>
          <a:prstGeom prst="straightConnector1">
            <a:avLst/>
          </a:prstGeom>
          <a:ln w="15875">
            <a:solidFill>
              <a:srgbClr val="2271B7"/>
            </a:solidFill>
            <a:headEnd type="oval" w="sm" len="sm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6771E006-45F7-8474-24EB-EDC29BBCE6CD}"/>
              </a:ext>
            </a:extLst>
          </p:cNvPr>
          <p:cNvCxnSpPr>
            <a:cxnSpLocks/>
          </p:cNvCxnSpPr>
          <p:nvPr/>
        </p:nvCxnSpPr>
        <p:spPr>
          <a:xfrm flipH="1">
            <a:off x="4444233" y="1358920"/>
            <a:ext cx="9339" cy="2308102"/>
          </a:xfrm>
          <a:prstGeom prst="straightConnector1">
            <a:avLst/>
          </a:prstGeom>
          <a:ln w="15875">
            <a:solidFill>
              <a:srgbClr val="2271B7"/>
            </a:solidFill>
            <a:headEnd type="oval" w="sm" len="sm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Subtitle 2">
            <a:extLst>
              <a:ext uri="{FF2B5EF4-FFF2-40B4-BE49-F238E27FC236}">
                <a16:creationId xmlns:a16="http://schemas.microsoft.com/office/drawing/2014/main" id="{1733F2FE-BC8A-D855-AB3C-31AC86ED620B}"/>
              </a:ext>
            </a:extLst>
          </p:cNvPr>
          <p:cNvSpPr txBox="1">
            <a:spLocks/>
          </p:cNvSpPr>
          <p:nvPr/>
        </p:nvSpPr>
        <p:spPr>
          <a:xfrm>
            <a:off x="420624" y="1423300"/>
            <a:ext cx="2352955" cy="23836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et-EE" sz="1000" b="1" dirty="0">
              <a:latin typeface="Aptos" panose="020B0004020202020204" pitchFamily="34" charset="0"/>
            </a:endParaRPr>
          </a:p>
          <a:p>
            <a:pPr>
              <a:spcBef>
                <a:spcPts val="0"/>
              </a:spcBef>
            </a:pPr>
            <a:endParaRPr lang="et-EE" sz="1000" b="1" dirty="0">
              <a:latin typeface="Aptos" panose="020B0004020202020204" pitchFamily="34" charset="0"/>
            </a:endParaRPr>
          </a:p>
          <a:p>
            <a:pPr>
              <a:spcBef>
                <a:spcPts val="0"/>
              </a:spcBef>
            </a:pPr>
            <a:endParaRPr lang="et-EE" sz="1000" b="1" dirty="0">
              <a:latin typeface="Aptos" panose="020B00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t-EE" sz="1200" b="1" dirty="0">
                <a:latin typeface="Aptos"/>
                <a:ea typeface="Roboto Condensed"/>
                <a:cs typeface="Roboto Condensed"/>
              </a:rPr>
              <a:t>Olemasolev juhitav 1828 MW:</a:t>
            </a:r>
            <a:r>
              <a:rPr lang="et-EE" sz="1200" dirty="0">
                <a:latin typeface="Aptos"/>
                <a:ea typeface="Roboto Condensed"/>
                <a:cs typeface="Roboto Condensed"/>
              </a:rPr>
              <a:t> põlevkivi 1350 MW </a:t>
            </a:r>
          </a:p>
          <a:p>
            <a:pPr>
              <a:spcBef>
                <a:spcPts val="0"/>
              </a:spcBef>
            </a:pPr>
            <a:r>
              <a:rPr lang="et-EE" sz="1200" dirty="0">
                <a:latin typeface="Aptos"/>
                <a:ea typeface="Roboto Condensed"/>
                <a:cs typeface="Roboto Condensed"/>
              </a:rPr>
              <a:t>Kiisa avariielektrijaam (gaas/diisel) 250 MW</a:t>
            </a:r>
          </a:p>
          <a:p>
            <a:pPr>
              <a:spcBef>
                <a:spcPts val="0"/>
              </a:spcBef>
            </a:pPr>
            <a:r>
              <a:rPr lang="et-EE" sz="1200" dirty="0" err="1">
                <a:latin typeface="Aptos"/>
                <a:ea typeface="Roboto Condensed"/>
                <a:cs typeface="Roboto Condensed"/>
              </a:rPr>
              <a:t>biomass</a:t>
            </a:r>
            <a:r>
              <a:rPr lang="et-EE" sz="1200" dirty="0">
                <a:latin typeface="Aptos"/>
                <a:ea typeface="Roboto Condensed"/>
                <a:cs typeface="Roboto Condensed"/>
              </a:rPr>
              <a:t> 150 MW</a:t>
            </a:r>
          </a:p>
          <a:p>
            <a:pPr>
              <a:spcBef>
                <a:spcPts val="0"/>
              </a:spcBef>
            </a:pPr>
            <a:r>
              <a:rPr lang="et-EE" sz="1200" dirty="0">
                <a:latin typeface="Aptos"/>
                <a:ea typeface="Roboto Condensed"/>
                <a:cs typeface="Roboto Condensed"/>
              </a:rPr>
              <a:t>põlevkivigaas 78 MW </a:t>
            </a:r>
            <a:endParaRPr lang="et-EE" sz="1200" i="1" dirty="0">
              <a:latin typeface="Aptos"/>
              <a:ea typeface="Roboto Condensed"/>
              <a:cs typeface="Roboto Condensed"/>
            </a:endParaRPr>
          </a:p>
        </p:txBody>
      </p:sp>
      <p:sp>
        <p:nvSpPr>
          <p:cNvPr id="86" name="Subtitle 2">
            <a:extLst>
              <a:ext uri="{FF2B5EF4-FFF2-40B4-BE49-F238E27FC236}">
                <a16:creationId xmlns:a16="http://schemas.microsoft.com/office/drawing/2014/main" id="{69FC8FA6-5647-ABBB-64F7-66E350D1A1E2}"/>
              </a:ext>
            </a:extLst>
          </p:cNvPr>
          <p:cNvSpPr txBox="1">
            <a:spLocks/>
          </p:cNvSpPr>
          <p:nvPr/>
        </p:nvSpPr>
        <p:spPr>
          <a:xfrm>
            <a:off x="2822363" y="1830771"/>
            <a:ext cx="1706853" cy="18221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t-EE" sz="1000" b="1">
                <a:latin typeface="Aptos"/>
                <a:ea typeface="Roboto"/>
                <a:cs typeface="Roboto"/>
              </a:rPr>
              <a:t>Juhitavate võimsuste edendamine</a:t>
            </a:r>
            <a:endParaRPr lang="et-EE" sz="1000" b="1">
              <a:latin typeface="Aptos" panose="020B0004020202020204" pitchFamily="34" charset="0"/>
              <a:ea typeface="Roboto"/>
              <a:cs typeface="Roboto"/>
            </a:endParaRPr>
          </a:p>
          <a:p>
            <a:pPr>
              <a:spcBef>
                <a:spcPts val="0"/>
              </a:spcBef>
            </a:pPr>
            <a:r>
              <a:rPr lang="et-EE" sz="1000">
                <a:latin typeface="Aptos"/>
                <a:ea typeface="Roboto Condensed"/>
                <a:cs typeface="Roboto Condensed"/>
              </a:rPr>
              <a:t>Eleringi 150-500 MW sagedusreservide hange</a:t>
            </a:r>
          </a:p>
          <a:p>
            <a:pPr>
              <a:spcBef>
                <a:spcPts val="0"/>
              </a:spcBef>
            </a:pPr>
            <a:endParaRPr lang="et-EE" sz="1000">
              <a:latin typeface="Aptos" panose="020B00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t-EE" sz="1000">
                <a:latin typeface="Aptos"/>
                <a:ea typeface="Roboto Condensed"/>
                <a:cs typeface="Roboto Condensed"/>
              </a:rPr>
              <a:t>Varustuskindluse meetmete loomine:</a:t>
            </a:r>
            <a:endParaRPr lang="et-EE" sz="1000">
              <a:latin typeface="Aptos"/>
            </a:endParaRPr>
          </a:p>
          <a:p>
            <a:pPr marL="171450" indent="-171450">
              <a:spcBef>
                <a:spcPts val="0"/>
              </a:spcBef>
              <a:buChar char="•"/>
            </a:pPr>
            <a:r>
              <a:rPr lang="et-EE" sz="1000">
                <a:latin typeface="Aptos"/>
                <a:ea typeface="Roboto Condensed"/>
                <a:cs typeface="Roboto Condensed"/>
              </a:rPr>
              <a:t>Saartalitusvõimekuse meetme loomise seaduseelnõu ja hange</a:t>
            </a:r>
            <a:endParaRPr lang="et-EE" sz="1000">
              <a:latin typeface="Aptos"/>
            </a:endParaRPr>
          </a:p>
          <a:p>
            <a:pPr marL="171450" indent="-171450">
              <a:spcBef>
                <a:spcPts val="0"/>
              </a:spcBef>
              <a:buChar char="•"/>
            </a:pPr>
            <a:r>
              <a:rPr lang="et-EE" sz="1000">
                <a:latin typeface="Aptos"/>
                <a:ea typeface="Roboto Condensed"/>
                <a:cs typeface="Roboto Condensed"/>
              </a:rPr>
              <a:t>Strateegilise reservi riigiabi loa taotlemine</a:t>
            </a:r>
            <a:endParaRPr lang="et-EE" sz="1000">
              <a:latin typeface="Aptos" panose="020B0004020202020204" pitchFamily="34" charset="0"/>
              <a:ea typeface="Roboto Condensed"/>
              <a:cs typeface="Roboto Condensed"/>
            </a:endParaRPr>
          </a:p>
          <a:p>
            <a:pPr>
              <a:spcBef>
                <a:spcPts val="0"/>
              </a:spcBef>
            </a:pPr>
            <a:endParaRPr lang="et-EE" sz="1000">
              <a:latin typeface="Aptos" panose="020B0004020202020204" pitchFamily="34" charset="0"/>
            </a:endParaRPr>
          </a:p>
          <a:p>
            <a:pPr>
              <a:spcBef>
                <a:spcPts val="0"/>
              </a:spcBef>
            </a:pPr>
            <a:endParaRPr lang="et-EE" sz="1000">
              <a:latin typeface="Aptos" panose="020B0004020202020204" pitchFamily="34" charset="0"/>
            </a:endParaRPr>
          </a:p>
        </p:txBody>
      </p:sp>
      <p:sp>
        <p:nvSpPr>
          <p:cNvPr id="87" name="Subtitle 2">
            <a:extLst>
              <a:ext uri="{FF2B5EF4-FFF2-40B4-BE49-F238E27FC236}">
                <a16:creationId xmlns:a16="http://schemas.microsoft.com/office/drawing/2014/main" id="{6852DD8D-F316-1FA6-16AE-F37EE8089EA0}"/>
              </a:ext>
            </a:extLst>
          </p:cNvPr>
          <p:cNvSpPr txBox="1">
            <a:spLocks/>
          </p:cNvSpPr>
          <p:nvPr/>
        </p:nvSpPr>
        <p:spPr>
          <a:xfrm>
            <a:off x="4851410" y="4462125"/>
            <a:ext cx="1773179" cy="9067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et-EE" sz="1400"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92" name="Subtitle 2">
            <a:extLst>
              <a:ext uri="{FF2B5EF4-FFF2-40B4-BE49-F238E27FC236}">
                <a16:creationId xmlns:a16="http://schemas.microsoft.com/office/drawing/2014/main" id="{C32BA031-92A3-565F-538D-0D27D2BC08C3}"/>
              </a:ext>
            </a:extLst>
          </p:cNvPr>
          <p:cNvSpPr txBox="1">
            <a:spLocks/>
          </p:cNvSpPr>
          <p:nvPr/>
        </p:nvSpPr>
        <p:spPr>
          <a:xfrm>
            <a:off x="4564373" y="1185821"/>
            <a:ext cx="1598400" cy="13668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et-EE" sz="1000" b="1">
              <a:latin typeface="Aptos" panose="020B0004020202020204" pitchFamily="34" charset="0"/>
              <a:ea typeface="Roboto Condensed"/>
              <a:cs typeface="Roboto Condensed"/>
            </a:endParaRPr>
          </a:p>
          <a:p>
            <a:pPr>
              <a:spcBef>
                <a:spcPts val="0"/>
              </a:spcBef>
            </a:pPr>
            <a:endParaRPr lang="et-EE" sz="1000">
              <a:latin typeface="Aptos" panose="020B0004020202020204" pitchFamily="34" charset="0"/>
              <a:ea typeface="Roboto Condensed"/>
              <a:cs typeface="Roboto Condensed"/>
            </a:endParaRPr>
          </a:p>
          <a:p>
            <a:pPr>
              <a:spcBef>
                <a:spcPts val="0"/>
              </a:spcBef>
            </a:pPr>
            <a:r>
              <a:rPr lang="et-EE" sz="1000">
                <a:latin typeface="Aptos"/>
                <a:ea typeface="Roboto Condensed"/>
                <a:cs typeface="Roboto Condensed"/>
              </a:rPr>
              <a:t>Omaniku ootuse  </a:t>
            </a:r>
            <a:r>
              <a:rPr lang="et-EE" sz="1000" b="1">
                <a:latin typeface="Aptos"/>
                <a:ea typeface="Roboto Condensed"/>
                <a:cs typeface="Roboto Condensed"/>
              </a:rPr>
              <a:t>Eesti Energiale 1000 MW</a:t>
            </a:r>
            <a:r>
              <a:rPr lang="et-EE" sz="1000">
                <a:latin typeface="Aptos"/>
                <a:ea typeface="Roboto Condensed"/>
                <a:cs typeface="Roboto Condensed"/>
              </a:rPr>
              <a:t> hoidmiseks 2026 lõpuni</a:t>
            </a:r>
          </a:p>
          <a:p>
            <a:pPr>
              <a:spcBef>
                <a:spcPts val="0"/>
              </a:spcBef>
            </a:pPr>
            <a:r>
              <a:rPr lang="et-EE" sz="1000">
                <a:latin typeface="Aptos"/>
                <a:ea typeface="Roboto Condensed"/>
                <a:cs typeface="Roboto Condensed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t-EE" sz="1000" b="1">
                <a:latin typeface="Aptos"/>
                <a:ea typeface="Roboto Condensed"/>
                <a:cs typeface="Roboto Condensed"/>
              </a:rPr>
              <a:t>Juhitava võimsuse tagamine läbi varustuskindluse meetmete: </a:t>
            </a:r>
            <a:endParaRPr lang="et-EE" sz="1000">
              <a:latin typeface="Aptos"/>
            </a:endParaRPr>
          </a:p>
          <a:p>
            <a:pPr>
              <a:spcBef>
                <a:spcPts val="0"/>
              </a:spcBef>
            </a:pPr>
            <a:r>
              <a:rPr lang="et-EE" sz="1000">
                <a:latin typeface="Aptos"/>
                <a:ea typeface="Roboto Condensed"/>
                <a:cs typeface="Roboto Condensed"/>
              </a:rPr>
              <a:t>A. Saartalituse võimekuse reserv 2026 algusest</a:t>
            </a:r>
            <a:endParaRPr lang="et-EE" sz="1000">
              <a:latin typeface="Aptos" panose="020B00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t-EE" sz="1000">
                <a:latin typeface="Aptos"/>
                <a:ea typeface="Roboto Condensed"/>
                <a:cs typeface="Roboto Condensed"/>
              </a:rPr>
              <a:t>B. Strateegiline reserv riigiabi loaga (võimalik alates 2027 rakendada)</a:t>
            </a:r>
            <a:endParaRPr lang="et-EE" sz="1000">
              <a:latin typeface="Aptos"/>
            </a:endParaRPr>
          </a:p>
        </p:txBody>
      </p:sp>
      <p:sp>
        <p:nvSpPr>
          <p:cNvPr id="99" name="Subtitle 2">
            <a:extLst>
              <a:ext uri="{FF2B5EF4-FFF2-40B4-BE49-F238E27FC236}">
                <a16:creationId xmlns:a16="http://schemas.microsoft.com/office/drawing/2014/main" id="{53F9B444-4EC9-E275-A556-7BCBD634FFDC}"/>
              </a:ext>
            </a:extLst>
          </p:cNvPr>
          <p:cNvSpPr txBox="1">
            <a:spLocks/>
          </p:cNvSpPr>
          <p:nvPr/>
        </p:nvSpPr>
        <p:spPr>
          <a:xfrm>
            <a:off x="7754758" y="1872807"/>
            <a:ext cx="1529962" cy="15772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t-EE" sz="1000">
                <a:latin typeface="Aptos"/>
                <a:ea typeface="Roboto Condensed"/>
                <a:cs typeface="Roboto Condensed"/>
              </a:rPr>
              <a:t>Eleringi sagedusreservide hanke tulemusena </a:t>
            </a:r>
            <a:br>
              <a:rPr lang="et-EE" sz="1000">
                <a:latin typeface="Aptos" panose="020B0004020202020204" pitchFamily="34" charset="0"/>
              </a:rPr>
            </a:br>
            <a:r>
              <a:rPr lang="et-EE" sz="1000">
                <a:latin typeface="Aptos"/>
                <a:ea typeface="Roboto Condensed"/>
                <a:cs typeface="Roboto Condensed"/>
              </a:rPr>
              <a:t>236 MW täiendava juhitava võimsuse valmimine (akud, gaasielektrijaamad)</a:t>
            </a:r>
          </a:p>
          <a:p>
            <a:pPr>
              <a:spcBef>
                <a:spcPts val="0"/>
              </a:spcBef>
            </a:pPr>
            <a:endParaRPr lang="et-EE" sz="1000">
              <a:latin typeface="Aptos"/>
              <a:ea typeface="Roboto Condensed"/>
              <a:cs typeface="Roboto Condensed"/>
            </a:endParaRPr>
          </a:p>
          <a:p>
            <a:pPr>
              <a:spcBef>
                <a:spcPts val="0"/>
              </a:spcBef>
            </a:pPr>
            <a:r>
              <a:rPr lang="et-EE" sz="1000">
                <a:latin typeface="Aptos"/>
                <a:ea typeface="Roboto Condensed"/>
                <a:cs typeface="Roboto Condensed"/>
              </a:rPr>
              <a:t>Kiisa gaasielektrijaama müük ja elektriturule tulek.</a:t>
            </a:r>
            <a:endParaRPr lang="et-EE">
              <a:latin typeface="Aptos"/>
            </a:endParaRPr>
          </a:p>
        </p:txBody>
      </p:sp>
      <p:sp>
        <p:nvSpPr>
          <p:cNvPr id="7" name="Pealkiri 1">
            <a:extLst>
              <a:ext uri="{FF2B5EF4-FFF2-40B4-BE49-F238E27FC236}">
                <a16:creationId xmlns:a16="http://schemas.microsoft.com/office/drawing/2014/main" id="{0E960EB5-E9EF-89B8-E034-D47A6EE53708}"/>
              </a:ext>
            </a:extLst>
          </p:cNvPr>
          <p:cNvSpPr txBox="1">
            <a:spLocks/>
          </p:cNvSpPr>
          <p:nvPr/>
        </p:nvSpPr>
        <p:spPr>
          <a:xfrm>
            <a:off x="1983378" y="455102"/>
            <a:ext cx="10587037" cy="72541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t-EE" sz="2800" b="1">
                <a:latin typeface="Roboto"/>
                <a:ea typeface="Roboto"/>
                <a:cs typeface="Roboto"/>
              </a:rPr>
              <a:t>ELEKTRIVARUSTUSE TEEKAART: Juhitavad võimsused ja võrk</a:t>
            </a:r>
            <a:endParaRPr lang="et-EE" sz="1050" b="1">
              <a:latin typeface="Roboto"/>
              <a:ea typeface="Roboto"/>
              <a:cs typeface="Roboto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BE80B0-573F-C96C-1A9F-21FCB1220C73}"/>
              </a:ext>
            </a:extLst>
          </p:cNvPr>
          <p:cNvSpPr txBox="1"/>
          <p:nvPr/>
        </p:nvSpPr>
        <p:spPr>
          <a:xfrm>
            <a:off x="9558250" y="942779"/>
            <a:ext cx="2633750" cy="286232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0"/>
              </a:spcBef>
            </a:pPr>
            <a:r>
              <a:rPr lang="et-EE" sz="1200" b="1" dirty="0">
                <a:latin typeface="Aptos"/>
                <a:ea typeface="Roboto Condensed"/>
                <a:cs typeface="Roboto Condensed"/>
              </a:rPr>
              <a:t>Juhitavaid kindlaid </a:t>
            </a:r>
            <a:r>
              <a:rPr lang="et-EE" sz="1200" b="1" dirty="0">
                <a:solidFill>
                  <a:srgbClr val="003087"/>
                </a:solidFill>
                <a:latin typeface="Aptos"/>
                <a:ea typeface="Roboto Condensed"/>
                <a:cs typeface="Roboto Condensed"/>
              </a:rPr>
              <a:t>võimsusi 2100 MW</a:t>
            </a:r>
            <a:r>
              <a:rPr lang="et-EE" sz="1200" dirty="0">
                <a:solidFill>
                  <a:srgbClr val="003087"/>
                </a:solidFill>
                <a:latin typeface="Aptos"/>
                <a:ea typeface="Roboto Condensed"/>
                <a:cs typeface="Roboto Condensed"/>
              </a:rPr>
              <a:t>, sh minutitega reageeriv ja aeglaselt reageeriv juhitav võimsus, salvestus</a:t>
            </a:r>
            <a:endParaRPr lang="et-EE" sz="1200" dirty="0">
              <a:latin typeface="Aptos"/>
            </a:endParaRPr>
          </a:p>
          <a:p>
            <a:pPr>
              <a:spcBef>
                <a:spcPts val="0"/>
              </a:spcBef>
            </a:pPr>
            <a:endParaRPr lang="et-EE" sz="1200" b="1" dirty="0">
              <a:latin typeface="Aptos" panose="020B0004020202020204" pitchFamily="34" charset="0"/>
              <a:ea typeface="Roboto Condensed"/>
              <a:cs typeface="Roboto Condensed"/>
            </a:endParaRPr>
          </a:p>
          <a:p>
            <a:pPr>
              <a:spcBef>
                <a:spcPts val="0"/>
              </a:spcBef>
            </a:pPr>
            <a:r>
              <a:rPr lang="et-EE" sz="1200" b="1" dirty="0">
                <a:latin typeface="Aptos"/>
                <a:ea typeface="Roboto Condensed"/>
                <a:cs typeface="Roboto Condensed"/>
              </a:rPr>
              <a:t>Tagamise võimalused läbi täiendava varustuskindluse meetme:</a:t>
            </a:r>
          </a:p>
          <a:p>
            <a:r>
              <a:rPr lang="et-EE" sz="1200" dirty="0">
                <a:latin typeface="Aptos"/>
                <a:ea typeface="Roboto Condensed"/>
                <a:cs typeface="Roboto Condensed"/>
              </a:rPr>
              <a:t>Turuülene reservvõimsuse mehhanism 2030+ </a:t>
            </a:r>
          </a:p>
          <a:p>
            <a:r>
              <a:rPr lang="et-EE" sz="1200" dirty="0">
                <a:latin typeface="Aptos"/>
                <a:ea typeface="Roboto Condensed"/>
                <a:cs typeface="Roboto Condensed"/>
              </a:rPr>
              <a:t>Põlevkivijaamade sulgumine 2035</a:t>
            </a:r>
          </a:p>
          <a:p>
            <a:r>
              <a:rPr lang="et-EE" sz="1200" dirty="0">
                <a:latin typeface="Aptos"/>
                <a:ea typeface="Roboto Condensed"/>
                <a:cs typeface="Roboto Condensed"/>
              </a:rPr>
              <a:t>Uue võimsusmehhanismiga vaja juurde +700 MW uut võimsust</a:t>
            </a:r>
          </a:p>
          <a:p>
            <a:r>
              <a:rPr lang="et-EE" sz="1200" dirty="0">
                <a:latin typeface="Aptos"/>
                <a:ea typeface="Roboto Condensed"/>
                <a:cs typeface="Roboto Condensed"/>
              </a:rPr>
              <a:t>2035 + tuumajaama võimalus, sõltuvalt investorite tegevusest</a:t>
            </a:r>
            <a:endParaRPr lang="et-EE" sz="1000" dirty="0">
              <a:latin typeface="Aptos" panose="020B0004020202020204" pitchFamily="34" charset="0"/>
              <a:ea typeface="Roboto Condensed"/>
              <a:cs typeface="Roboto Condensed"/>
            </a:endParaRPr>
          </a:p>
        </p:txBody>
      </p:sp>
      <p:cxnSp>
        <p:nvCxnSpPr>
          <p:cNvPr id="8" name="Straight Arrow Connector 71">
            <a:extLst>
              <a:ext uri="{FF2B5EF4-FFF2-40B4-BE49-F238E27FC236}">
                <a16:creationId xmlns:a16="http://schemas.microsoft.com/office/drawing/2014/main" id="{84AAF407-477E-3753-C69C-F44A9AC7480C}"/>
              </a:ext>
            </a:extLst>
          </p:cNvPr>
          <p:cNvCxnSpPr>
            <a:cxnSpLocks/>
          </p:cNvCxnSpPr>
          <p:nvPr/>
        </p:nvCxnSpPr>
        <p:spPr>
          <a:xfrm flipV="1">
            <a:off x="6230129" y="4308914"/>
            <a:ext cx="1208" cy="705636"/>
          </a:xfrm>
          <a:prstGeom prst="straightConnector1">
            <a:avLst/>
          </a:prstGeom>
          <a:ln w="15875">
            <a:solidFill>
              <a:srgbClr val="2271B7"/>
            </a:solidFill>
            <a:headEnd type="oval" w="sm" len="sm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3251739-6F4E-3A75-433E-E1495150E865}"/>
              </a:ext>
            </a:extLst>
          </p:cNvPr>
          <p:cNvSpPr txBox="1"/>
          <p:nvPr/>
        </p:nvSpPr>
        <p:spPr>
          <a:xfrm>
            <a:off x="4084623" y="3848397"/>
            <a:ext cx="6063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EE" sz="1200" b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202</a:t>
            </a:r>
            <a:r>
              <a:rPr lang="et-EE" sz="1200" b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5</a:t>
            </a:r>
            <a:endParaRPr lang="en-EE" sz="1200" b="1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7AA780-21E2-C242-F043-8D4BE1734820}"/>
              </a:ext>
            </a:extLst>
          </p:cNvPr>
          <p:cNvSpPr txBox="1"/>
          <p:nvPr/>
        </p:nvSpPr>
        <p:spPr>
          <a:xfrm>
            <a:off x="2392818" y="3857404"/>
            <a:ext cx="6063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EE" sz="1200" b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202</a:t>
            </a:r>
            <a:r>
              <a:rPr lang="et-EE" sz="1200" b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5</a:t>
            </a:r>
            <a:endParaRPr lang="en-EE" sz="1200" b="1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BA1F80D-FE31-A649-B768-75E9F2AF182E}"/>
              </a:ext>
            </a:extLst>
          </p:cNvPr>
          <p:cNvSpPr txBox="1"/>
          <p:nvPr/>
        </p:nvSpPr>
        <p:spPr>
          <a:xfrm>
            <a:off x="2952582" y="3875814"/>
            <a:ext cx="6063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EE" sz="1200" b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202</a:t>
            </a:r>
            <a:r>
              <a:rPr lang="et-EE" sz="1200" b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5</a:t>
            </a:r>
            <a:endParaRPr lang="en-EE" sz="1200" b="1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cxnSp>
        <p:nvCxnSpPr>
          <p:cNvPr id="42" name="Straight Connector 23">
            <a:extLst>
              <a:ext uri="{FF2B5EF4-FFF2-40B4-BE49-F238E27FC236}">
                <a16:creationId xmlns:a16="http://schemas.microsoft.com/office/drawing/2014/main" id="{957E18CC-002E-A055-EEFC-829BD6760E3B}"/>
              </a:ext>
            </a:extLst>
          </p:cNvPr>
          <p:cNvCxnSpPr>
            <a:cxnSpLocks/>
          </p:cNvCxnSpPr>
          <p:nvPr/>
        </p:nvCxnSpPr>
        <p:spPr>
          <a:xfrm>
            <a:off x="1390317" y="3951346"/>
            <a:ext cx="1091602" cy="619"/>
          </a:xfrm>
          <a:prstGeom prst="line">
            <a:avLst/>
          </a:prstGeom>
          <a:ln w="25400">
            <a:solidFill>
              <a:srgbClr val="2271B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Oval 9">
            <a:extLst>
              <a:ext uri="{FF2B5EF4-FFF2-40B4-BE49-F238E27FC236}">
                <a16:creationId xmlns:a16="http://schemas.microsoft.com/office/drawing/2014/main" id="{A564B925-6FC6-07CF-7554-DEE5CE53CB2C}"/>
              </a:ext>
            </a:extLst>
          </p:cNvPr>
          <p:cNvSpPr/>
          <p:nvPr/>
        </p:nvSpPr>
        <p:spPr>
          <a:xfrm>
            <a:off x="2478801" y="3751881"/>
            <a:ext cx="508542" cy="462494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E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C368319-C273-6083-7134-9A5C36089EBC}"/>
              </a:ext>
            </a:extLst>
          </p:cNvPr>
          <p:cNvSpPr txBox="1"/>
          <p:nvPr/>
        </p:nvSpPr>
        <p:spPr>
          <a:xfrm>
            <a:off x="2415337" y="3839275"/>
            <a:ext cx="6063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EE" sz="1200" b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202</a:t>
            </a:r>
            <a:r>
              <a:rPr lang="et-EE" sz="1200" b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5</a:t>
            </a:r>
            <a:endParaRPr lang="en-EE" sz="1200" b="1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47" name="Subtitle 2">
            <a:extLst>
              <a:ext uri="{FF2B5EF4-FFF2-40B4-BE49-F238E27FC236}">
                <a16:creationId xmlns:a16="http://schemas.microsoft.com/office/drawing/2014/main" id="{F584B409-B456-D1FD-85FA-7807FA89EDFC}"/>
              </a:ext>
            </a:extLst>
          </p:cNvPr>
          <p:cNvSpPr txBox="1">
            <a:spLocks/>
          </p:cNvSpPr>
          <p:nvPr/>
        </p:nvSpPr>
        <p:spPr>
          <a:xfrm>
            <a:off x="507278" y="4248812"/>
            <a:ext cx="2075749" cy="10505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t-EE" sz="1000" dirty="0">
              <a:latin typeface="Aptos"/>
              <a:ea typeface="Roboto Condensed"/>
              <a:cs typeface="Roboto Condensed"/>
            </a:endParaRPr>
          </a:p>
          <a:p>
            <a:r>
              <a:rPr lang="et-EE" sz="1200" b="1" dirty="0">
                <a:latin typeface="Aptos"/>
                <a:ea typeface="Roboto"/>
                <a:cs typeface="Roboto"/>
              </a:rPr>
              <a:t>Elektrivõrk 3000 MW ja</a:t>
            </a:r>
            <a:r>
              <a:rPr kumimoji="0" lang="et-E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/>
                <a:ea typeface="Roboto"/>
                <a:cs typeface="Roboto"/>
              </a:rPr>
              <a:t> </a:t>
            </a:r>
            <a:r>
              <a:rPr kumimoji="0" lang="et-EE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/>
                <a:ea typeface="Roboto"/>
                <a:cs typeface="Roboto"/>
              </a:rPr>
              <a:t>välisühendusi ca 2400 MW</a:t>
            </a:r>
            <a:r>
              <a:rPr kumimoji="0" lang="et-E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/>
                <a:ea typeface="Roboto"/>
                <a:cs typeface="Roboto"/>
              </a:rPr>
              <a:t>: 3 Eesti-Läti liini ja 2 Estlinki</a:t>
            </a:r>
            <a:endParaRPr lang="et-EE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/>
              <a:ea typeface="Roboto"/>
              <a:cs typeface="Robo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t-EE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0B0004020202020204" pitchFamily="34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spcBef>
                <a:spcPts val="0"/>
              </a:spcBef>
              <a:defRPr/>
            </a:pPr>
            <a:r>
              <a:rPr lang="et-EE" sz="1200" dirty="0">
                <a:latin typeface="Aptos"/>
                <a:ea typeface="Roboto"/>
                <a:cs typeface="Roboto"/>
              </a:rPr>
              <a:t>Rajatud </a:t>
            </a:r>
            <a:r>
              <a:rPr kumimoji="0" lang="et-E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/>
                <a:ea typeface="Roboto"/>
                <a:cs typeface="Roboto"/>
              </a:rPr>
              <a:t>3 </a:t>
            </a:r>
            <a:r>
              <a:rPr kumimoji="0" lang="et-EE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"/>
                <a:ea typeface="Roboto"/>
                <a:cs typeface="Roboto"/>
              </a:rPr>
              <a:t>sünkroonkompensaatorit</a:t>
            </a:r>
            <a:endParaRPr lang="et-EE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/>
              <a:ea typeface="Roboto"/>
              <a:cs typeface="Robo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t-EE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0B0004020202020204" pitchFamily="34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t-E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/>
                <a:ea typeface="Roboto"/>
                <a:cs typeface="Roboto"/>
              </a:rPr>
              <a:t>Eesti-Läti 4. ühenduse riigi eriplaneering</a:t>
            </a:r>
            <a:endParaRPr lang="et-EE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/>
              <a:ea typeface="Roboto"/>
              <a:cs typeface="Roboto"/>
            </a:endParaRPr>
          </a:p>
          <a:p>
            <a:pPr>
              <a:defRPr/>
            </a:pPr>
            <a:endParaRPr lang="et-E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t-EE" sz="1000" b="0" i="0" u="none" strike="noStrike" kern="1200" cap="none" spc="0" normalizeH="0" baseline="0" noProof="0" dirty="0">
              <a:ln>
                <a:noFill/>
              </a:ln>
              <a:solidFill>
                <a:srgbClr val="003087"/>
              </a:solidFill>
              <a:effectLst/>
              <a:uLnTx/>
              <a:uFillTx/>
              <a:latin typeface="Aptos" panose="020B0004020202020204" pitchFamily="34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8" name="Subtitle 2">
            <a:extLst>
              <a:ext uri="{FF2B5EF4-FFF2-40B4-BE49-F238E27FC236}">
                <a16:creationId xmlns:a16="http://schemas.microsoft.com/office/drawing/2014/main" id="{CBE7A08C-786C-446F-CA1F-A34354E86CA0}"/>
              </a:ext>
            </a:extLst>
          </p:cNvPr>
          <p:cNvSpPr txBox="1">
            <a:spLocks/>
          </p:cNvSpPr>
          <p:nvPr/>
        </p:nvSpPr>
        <p:spPr>
          <a:xfrm>
            <a:off x="2860780" y="4332989"/>
            <a:ext cx="1511199" cy="43144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t-EE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/>
                <a:ea typeface="Roboto"/>
                <a:cs typeface="Roboto"/>
              </a:rPr>
              <a:t>Sünkroniseerimine Kesk-Euroopa sagedusalaga</a:t>
            </a:r>
            <a:endParaRPr lang="et-EE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/>
              <a:ea typeface="Roboto"/>
              <a:cs typeface="Roboto"/>
            </a:endParaRPr>
          </a:p>
          <a:p>
            <a:pPr>
              <a:defRPr/>
            </a:pPr>
            <a:r>
              <a:rPr kumimoji="0" lang="et-E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/>
                <a:ea typeface="Roboto Condensed"/>
                <a:cs typeface="Roboto Condensed"/>
              </a:rPr>
              <a:t>Elektrivõrkude arenduskohustuse laiendamine</a:t>
            </a:r>
            <a:endParaRPr kumimoji="0" lang="et-EE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/>
              <a:ea typeface="Roboto Condensed"/>
              <a:cs typeface="Roboto Condense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t-EE" sz="1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0B0004020202020204" pitchFamily="34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49" name="Straight Connector 23">
            <a:extLst>
              <a:ext uri="{FF2B5EF4-FFF2-40B4-BE49-F238E27FC236}">
                <a16:creationId xmlns:a16="http://schemas.microsoft.com/office/drawing/2014/main" id="{D9BCFF36-362B-00CA-C018-263B01348972}"/>
              </a:ext>
            </a:extLst>
          </p:cNvPr>
          <p:cNvCxnSpPr>
            <a:cxnSpLocks/>
          </p:cNvCxnSpPr>
          <p:nvPr/>
        </p:nvCxnSpPr>
        <p:spPr>
          <a:xfrm>
            <a:off x="2960744" y="3952850"/>
            <a:ext cx="1257885" cy="20676"/>
          </a:xfrm>
          <a:prstGeom prst="line">
            <a:avLst/>
          </a:prstGeom>
          <a:ln w="25400">
            <a:solidFill>
              <a:srgbClr val="2271B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Oval 9">
            <a:extLst>
              <a:ext uri="{FF2B5EF4-FFF2-40B4-BE49-F238E27FC236}">
                <a16:creationId xmlns:a16="http://schemas.microsoft.com/office/drawing/2014/main" id="{A5F01D2E-EA2F-F4B0-A641-65B905CFC33B}"/>
              </a:ext>
            </a:extLst>
          </p:cNvPr>
          <p:cNvSpPr/>
          <p:nvPr/>
        </p:nvSpPr>
        <p:spPr>
          <a:xfrm>
            <a:off x="4201229" y="3751881"/>
            <a:ext cx="508542" cy="462494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E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296B65-E870-50B5-FE2A-BBA95F5F8A96}"/>
              </a:ext>
            </a:extLst>
          </p:cNvPr>
          <p:cNvSpPr txBox="1"/>
          <p:nvPr/>
        </p:nvSpPr>
        <p:spPr>
          <a:xfrm>
            <a:off x="4141055" y="3848397"/>
            <a:ext cx="6063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EE" sz="1200" b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202</a:t>
            </a:r>
            <a:r>
              <a:rPr lang="et-EE" sz="1200" b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6</a:t>
            </a:r>
            <a:endParaRPr lang="en-EE" sz="1200" b="1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cxnSp>
        <p:nvCxnSpPr>
          <p:cNvPr id="71" name="Straight Connector 23">
            <a:extLst>
              <a:ext uri="{FF2B5EF4-FFF2-40B4-BE49-F238E27FC236}">
                <a16:creationId xmlns:a16="http://schemas.microsoft.com/office/drawing/2014/main" id="{C1C6CFF0-EFF1-CD20-FC9A-C6C4DC1D508C}"/>
              </a:ext>
            </a:extLst>
          </p:cNvPr>
          <p:cNvCxnSpPr>
            <a:cxnSpLocks/>
          </p:cNvCxnSpPr>
          <p:nvPr/>
        </p:nvCxnSpPr>
        <p:spPr>
          <a:xfrm>
            <a:off x="4702830" y="3983773"/>
            <a:ext cx="1257885" cy="20676"/>
          </a:xfrm>
          <a:prstGeom prst="line">
            <a:avLst/>
          </a:prstGeom>
          <a:ln w="25400">
            <a:solidFill>
              <a:srgbClr val="2271B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Oval 9">
            <a:extLst>
              <a:ext uri="{FF2B5EF4-FFF2-40B4-BE49-F238E27FC236}">
                <a16:creationId xmlns:a16="http://schemas.microsoft.com/office/drawing/2014/main" id="{7C8FBE92-2D96-35C1-2BA6-F92556F19C41}"/>
              </a:ext>
            </a:extLst>
          </p:cNvPr>
          <p:cNvSpPr/>
          <p:nvPr/>
        </p:nvSpPr>
        <p:spPr>
          <a:xfrm>
            <a:off x="5957103" y="3771996"/>
            <a:ext cx="508542" cy="462494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E"/>
          </a:p>
        </p:txBody>
      </p:sp>
      <p:cxnSp>
        <p:nvCxnSpPr>
          <p:cNvPr id="75" name="Straight Connector 23">
            <a:extLst>
              <a:ext uri="{FF2B5EF4-FFF2-40B4-BE49-F238E27FC236}">
                <a16:creationId xmlns:a16="http://schemas.microsoft.com/office/drawing/2014/main" id="{F56DDECD-D2AC-8971-E321-9033EC81C8AE}"/>
              </a:ext>
            </a:extLst>
          </p:cNvPr>
          <p:cNvCxnSpPr>
            <a:cxnSpLocks/>
          </p:cNvCxnSpPr>
          <p:nvPr/>
        </p:nvCxnSpPr>
        <p:spPr>
          <a:xfrm>
            <a:off x="6465645" y="3973526"/>
            <a:ext cx="1257885" cy="20676"/>
          </a:xfrm>
          <a:prstGeom prst="line">
            <a:avLst/>
          </a:prstGeom>
          <a:ln w="25400">
            <a:solidFill>
              <a:srgbClr val="2271B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Oval 9">
            <a:extLst>
              <a:ext uri="{FF2B5EF4-FFF2-40B4-BE49-F238E27FC236}">
                <a16:creationId xmlns:a16="http://schemas.microsoft.com/office/drawing/2014/main" id="{A3DE972C-734E-3603-4AA1-E312C45B9EF5}"/>
              </a:ext>
            </a:extLst>
          </p:cNvPr>
          <p:cNvSpPr/>
          <p:nvPr/>
        </p:nvSpPr>
        <p:spPr>
          <a:xfrm>
            <a:off x="7712977" y="3760955"/>
            <a:ext cx="508542" cy="462494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E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E67B049-199B-9956-6BA6-453070EB1588}"/>
              </a:ext>
            </a:extLst>
          </p:cNvPr>
          <p:cNvSpPr txBox="1"/>
          <p:nvPr/>
        </p:nvSpPr>
        <p:spPr>
          <a:xfrm>
            <a:off x="5916285" y="3836343"/>
            <a:ext cx="6063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EE" sz="1200" b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202</a:t>
            </a:r>
            <a:r>
              <a:rPr lang="et-EE" sz="1200" b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7</a:t>
            </a:r>
            <a:endParaRPr lang="en-EE" sz="1200" b="1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01A1D0E-EEC6-4A7B-397A-4AF56EEB61EC}"/>
              </a:ext>
            </a:extLst>
          </p:cNvPr>
          <p:cNvSpPr txBox="1"/>
          <p:nvPr/>
        </p:nvSpPr>
        <p:spPr>
          <a:xfrm>
            <a:off x="6253024" y="4239581"/>
            <a:ext cx="15009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t-EE" sz="1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Eesti-Soome 3 (700MW) ja Eesti-Läti 4 (500MW) ühenduse investeerimisotsused</a:t>
            </a:r>
            <a:endParaRPr kumimoji="0" lang="et-EE" sz="1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ptos" panose="020B0004020202020204" pitchFamily="34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6317368-68A7-588D-3624-AE8BA7907E77}"/>
              </a:ext>
            </a:extLst>
          </p:cNvPr>
          <p:cNvSpPr txBox="1"/>
          <p:nvPr/>
        </p:nvSpPr>
        <p:spPr>
          <a:xfrm>
            <a:off x="7670932" y="3836343"/>
            <a:ext cx="6063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EE" sz="1200" b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202</a:t>
            </a:r>
            <a:r>
              <a:rPr lang="et-EE" sz="1200" b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9</a:t>
            </a:r>
            <a:endParaRPr lang="en-EE" sz="1200" b="1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84" name="Oval 9">
            <a:extLst>
              <a:ext uri="{FF2B5EF4-FFF2-40B4-BE49-F238E27FC236}">
                <a16:creationId xmlns:a16="http://schemas.microsoft.com/office/drawing/2014/main" id="{184FE34B-9816-E88D-1B21-1B063C7D800A}"/>
              </a:ext>
            </a:extLst>
          </p:cNvPr>
          <p:cNvSpPr/>
          <p:nvPr/>
        </p:nvSpPr>
        <p:spPr>
          <a:xfrm>
            <a:off x="9457932" y="3783063"/>
            <a:ext cx="508542" cy="462494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E"/>
          </a:p>
        </p:txBody>
      </p:sp>
      <p:cxnSp>
        <p:nvCxnSpPr>
          <p:cNvPr id="96" name="Straight Connector 23">
            <a:extLst>
              <a:ext uri="{FF2B5EF4-FFF2-40B4-BE49-F238E27FC236}">
                <a16:creationId xmlns:a16="http://schemas.microsoft.com/office/drawing/2014/main" id="{1A1972C5-236D-13EF-38AA-F84673EBEDB8}"/>
              </a:ext>
            </a:extLst>
          </p:cNvPr>
          <p:cNvCxnSpPr>
            <a:cxnSpLocks/>
          </p:cNvCxnSpPr>
          <p:nvPr/>
        </p:nvCxnSpPr>
        <p:spPr>
          <a:xfrm>
            <a:off x="8200047" y="4008206"/>
            <a:ext cx="1257885" cy="20676"/>
          </a:xfrm>
          <a:prstGeom prst="line">
            <a:avLst/>
          </a:prstGeom>
          <a:ln w="25400">
            <a:solidFill>
              <a:srgbClr val="2271B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23">
            <a:extLst>
              <a:ext uri="{FF2B5EF4-FFF2-40B4-BE49-F238E27FC236}">
                <a16:creationId xmlns:a16="http://schemas.microsoft.com/office/drawing/2014/main" id="{8EFDDE7C-92B8-4A29-9D4B-DBA9AEF33427}"/>
              </a:ext>
            </a:extLst>
          </p:cNvPr>
          <p:cNvCxnSpPr>
            <a:cxnSpLocks/>
          </p:cNvCxnSpPr>
          <p:nvPr/>
        </p:nvCxnSpPr>
        <p:spPr>
          <a:xfrm>
            <a:off x="9964499" y="4010075"/>
            <a:ext cx="954489" cy="8469"/>
          </a:xfrm>
          <a:prstGeom prst="line">
            <a:avLst/>
          </a:prstGeom>
          <a:ln w="25400">
            <a:solidFill>
              <a:srgbClr val="2271B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693694B1-65B8-423A-B48C-A5B08E32BB3D}"/>
              </a:ext>
            </a:extLst>
          </p:cNvPr>
          <p:cNvSpPr txBox="1"/>
          <p:nvPr/>
        </p:nvSpPr>
        <p:spPr>
          <a:xfrm>
            <a:off x="9393578" y="3844628"/>
            <a:ext cx="6063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EE" sz="1200" b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20</a:t>
            </a:r>
            <a:r>
              <a:rPr lang="et-EE" sz="1200" b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30</a:t>
            </a:r>
            <a:endParaRPr lang="en-EE" sz="1200" b="1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cxnSp>
        <p:nvCxnSpPr>
          <p:cNvPr id="108" name="Straight Arrow Connector 79">
            <a:extLst>
              <a:ext uri="{FF2B5EF4-FFF2-40B4-BE49-F238E27FC236}">
                <a16:creationId xmlns:a16="http://schemas.microsoft.com/office/drawing/2014/main" id="{91216B18-6094-D6BF-D875-A44FB7097AB8}"/>
              </a:ext>
            </a:extLst>
          </p:cNvPr>
          <p:cNvCxnSpPr>
            <a:cxnSpLocks/>
          </p:cNvCxnSpPr>
          <p:nvPr/>
        </p:nvCxnSpPr>
        <p:spPr>
          <a:xfrm flipV="1">
            <a:off x="7751681" y="1865086"/>
            <a:ext cx="0" cy="1764212"/>
          </a:xfrm>
          <a:prstGeom prst="straightConnector1">
            <a:avLst/>
          </a:prstGeom>
          <a:ln w="15875">
            <a:solidFill>
              <a:srgbClr val="2271B7"/>
            </a:solidFill>
            <a:headEnd type="oval" w="sm" len="sm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0" name="Picture 6">
            <a:extLst>
              <a:ext uri="{FF2B5EF4-FFF2-40B4-BE49-F238E27FC236}">
                <a16:creationId xmlns:a16="http://schemas.microsoft.com/office/drawing/2014/main" id="{DC81BDFC-BBAA-532A-8091-5EBE42536B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0108" y="1263934"/>
            <a:ext cx="714267" cy="1111082"/>
          </a:xfrm>
          <a:prstGeom prst="rect">
            <a:avLst/>
          </a:prstGeom>
        </p:spPr>
      </p:pic>
      <p:sp>
        <p:nvSpPr>
          <p:cNvPr id="111" name="Subtitle 2">
            <a:extLst>
              <a:ext uri="{FF2B5EF4-FFF2-40B4-BE49-F238E27FC236}">
                <a16:creationId xmlns:a16="http://schemas.microsoft.com/office/drawing/2014/main" id="{160EC268-7259-9DC2-3467-8BEA11C70FB4}"/>
              </a:ext>
            </a:extLst>
          </p:cNvPr>
          <p:cNvSpPr txBox="1">
            <a:spLocks/>
          </p:cNvSpPr>
          <p:nvPr/>
        </p:nvSpPr>
        <p:spPr>
          <a:xfrm>
            <a:off x="9037885" y="4307062"/>
            <a:ext cx="1578299" cy="8209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t-EE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/>
                <a:ea typeface="Roboto"/>
                <a:cs typeface="Roboto"/>
              </a:rPr>
              <a:t>Elektrivõrk </a:t>
            </a:r>
            <a:r>
              <a:rPr kumimoji="0" lang="et-EE" sz="1200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ptos"/>
                <a:ea typeface="Roboto"/>
                <a:cs typeface="Roboto"/>
              </a:rPr>
              <a:t>võimaldab </a:t>
            </a:r>
            <a:r>
              <a:rPr lang="et-EE" sz="1200" dirty="0">
                <a:solidFill>
                  <a:srgbClr val="003087"/>
                </a:solidFill>
                <a:latin typeface="Aptos"/>
                <a:ea typeface="Roboto"/>
                <a:cs typeface="Roboto"/>
              </a:rPr>
              <a:t>tootmise </a:t>
            </a:r>
            <a:r>
              <a:rPr kumimoji="0" lang="et-EE" sz="1200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ptos"/>
                <a:ea typeface="Roboto"/>
                <a:cs typeface="Roboto"/>
              </a:rPr>
              <a:t>ülekande Eesti tarbimise ja ekspordi katmiseks</a:t>
            </a:r>
            <a:endParaRPr lang="et-EE" sz="1200" i="0" u="none" strike="noStrike" kern="1200" cap="none" spc="0" normalizeH="0" baseline="0" noProof="0" dirty="0">
              <a:ln>
                <a:noFill/>
              </a:ln>
              <a:solidFill>
                <a:srgbClr val="003087"/>
              </a:solidFill>
              <a:effectLst/>
              <a:uLnTx/>
              <a:uFillTx/>
              <a:latin typeface="Aptos"/>
              <a:ea typeface="Roboto"/>
              <a:cs typeface="Robo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t-EE" sz="1000" b="1" i="0" u="none" strike="noStrike" kern="1200" cap="none" spc="0" normalizeH="0" baseline="0" noProof="0" dirty="0">
              <a:ln>
                <a:noFill/>
              </a:ln>
              <a:solidFill>
                <a:srgbClr val="003087"/>
              </a:solidFill>
              <a:effectLst/>
              <a:uLnTx/>
              <a:uFillTx/>
              <a:latin typeface="Aptos"/>
              <a:ea typeface="Roboto"/>
              <a:cs typeface="Roboto"/>
            </a:endParaRPr>
          </a:p>
        </p:txBody>
      </p:sp>
      <p:pic>
        <p:nvPicPr>
          <p:cNvPr id="117" name="Pilt 116" descr="Lightbulb and gear outline">
            <a:extLst>
              <a:ext uri="{FF2B5EF4-FFF2-40B4-BE49-F238E27FC236}">
                <a16:creationId xmlns:a16="http://schemas.microsoft.com/office/drawing/2014/main" id="{C265409E-E704-5720-0493-45FE405111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67684" y="2971691"/>
            <a:ext cx="508543" cy="5085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E2DF504-C016-5E65-230A-5831B5563E14}"/>
              </a:ext>
            </a:extLst>
          </p:cNvPr>
          <p:cNvSpPr txBox="1"/>
          <p:nvPr/>
        </p:nvSpPr>
        <p:spPr>
          <a:xfrm>
            <a:off x="6169055" y="3227010"/>
            <a:ext cx="140208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1000">
                <a:latin typeface="Aptos"/>
                <a:ea typeface="Roboto"/>
                <a:cs typeface="Roboto"/>
              </a:rPr>
              <a:t>Tuumaseadus valmis ja tuumaregulaator loodud</a:t>
            </a:r>
            <a:endParaRPr lang="et-EE" sz="1000">
              <a:ea typeface="Roboto"/>
              <a:cs typeface="Roboto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30726F-9A37-0CF3-2E57-72E452E00F8C}"/>
              </a:ext>
            </a:extLst>
          </p:cNvPr>
          <p:cNvSpPr txBox="1"/>
          <p:nvPr/>
        </p:nvSpPr>
        <p:spPr>
          <a:xfrm>
            <a:off x="10616184" y="4312195"/>
            <a:ext cx="1468894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1200" dirty="0">
                <a:latin typeface="Aptos"/>
                <a:ea typeface="Roboto"/>
                <a:cs typeface="Roboto"/>
              </a:rPr>
              <a:t>Eesti-Soome 3 ja Eesti-Läti 4 ühenduse võimalik valmimine</a:t>
            </a:r>
          </a:p>
          <a:p>
            <a:endParaRPr lang="et-EE" sz="1200" dirty="0">
              <a:latin typeface="Aptos"/>
              <a:ea typeface="Roboto"/>
              <a:cs typeface="Roboto"/>
            </a:endParaRPr>
          </a:p>
          <a:p>
            <a:r>
              <a:rPr lang="et-EE" sz="1200" b="1" dirty="0">
                <a:latin typeface="Aptos"/>
                <a:ea typeface="Roboto"/>
                <a:cs typeface="Roboto"/>
              </a:rPr>
              <a:t>Elektrikatkestuste </a:t>
            </a:r>
            <a:r>
              <a:rPr lang="et-EE" sz="1200" dirty="0">
                <a:latin typeface="Aptos"/>
                <a:ea typeface="Roboto"/>
                <a:cs typeface="Roboto"/>
              </a:rPr>
              <a:t>kogu kestus kliendi kohta aastas on </a:t>
            </a:r>
            <a:r>
              <a:rPr lang="et-EE" sz="1200" b="1" dirty="0">
                <a:latin typeface="Aptos"/>
                <a:ea typeface="Roboto"/>
                <a:cs typeface="Roboto"/>
              </a:rPr>
              <a:t>alla 120 minuti</a:t>
            </a:r>
            <a:endParaRPr lang="et-EE" sz="1200" dirty="0"/>
          </a:p>
          <a:p>
            <a:endParaRPr lang="et-EE" sz="1000" dirty="0">
              <a:latin typeface="Aptos"/>
              <a:ea typeface="Roboto"/>
              <a:cs typeface="Roboto"/>
            </a:endParaRPr>
          </a:p>
          <a:p>
            <a:endParaRPr lang="et-EE" sz="1000" dirty="0">
              <a:latin typeface="Aptos"/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370275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ubtitle 2">
            <a:extLst>
              <a:ext uri="{FF2B5EF4-FFF2-40B4-BE49-F238E27FC236}">
                <a16:creationId xmlns:a16="http://schemas.microsoft.com/office/drawing/2014/main" id="{B869376E-CCF0-0108-C9FA-860154F5205F}"/>
              </a:ext>
            </a:extLst>
          </p:cNvPr>
          <p:cNvSpPr txBox="1">
            <a:spLocks/>
          </p:cNvSpPr>
          <p:nvPr/>
        </p:nvSpPr>
        <p:spPr>
          <a:xfrm>
            <a:off x="3314623" y="3062161"/>
            <a:ext cx="1770284" cy="6441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t-EE" sz="1200" dirty="0">
                <a:latin typeface="Roboto"/>
                <a:ea typeface="Roboto"/>
                <a:cs typeface="Roboto"/>
              </a:rPr>
              <a:t>15 minutilise kauplemisperioodi rakendamine</a:t>
            </a:r>
          </a:p>
          <a:p>
            <a:pPr>
              <a:spcBef>
                <a:spcPts val="0"/>
              </a:spcBef>
            </a:pPr>
            <a:endParaRPr lang="et-EE" sz="1200" dirty="0">
              <a:latin typeface="Roboto"/>
              <a:ea typeface="Roboto"/>
              <a:cs typeface="Roboto"/>
            </a:endParaRPr>
          </a:p>
          <a:p>
            <a:pPr>
              <a:spcBef>
                <a:spcPts val="0"/>
              </a:spcBef>
            </a:pPr>
            <a:r>
              <a:rPr lang="et-EE" sz="1200" dirty="0">
                <a:latin typeface="Roboto"/>
                <a:ea typeface="Roboto"/>
                <a:cs typeface="Roboto"/>
              </a:rPr>
              <a:t>Jõustus elektrisalvestusturgu hoogustav regulatsioon</a:t>
            </a:r>
          </a:p>
          <a:p>
            <a:pPr>
              <a:spcBef>
                <a:spcPts val="0"/>
              </a:spcBef>
            </a:pPr>
            <a:endParaRPr lang="et-EE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spcBef>
                <a:spcPts val="0"/>
              </a:spcBef>
            </a:pPr>
            <a:r>
              <a:rPr lang="et-EE" sz="1200" dirty="0">
                <a:latin typeface="Aptos"/>
                <a:ea typeface="Roboto"/>
                <a:cs typeface="Roboto"/>
              </a:rPr>
              <a:t>Akudele liitumisi põhivõrgus ~900 MW</a:t>
            </a:r>
            <a:endParaRPr lang="et-EE" sz="1200" dirty="0">
              <a:ea typeface="Roboto"/>
              <a:cs typeface="Roboto"/>
            </a:endParaRPr>
          </a:p>
          <a:p>
            <a:pPr>
              <a:spcBef>
                <a:spcPts val="0"/>
              </a:spcBef>
            </a:pPr>
            <a:endParaRPr lang="et-EE" sz="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spcBef>
                <a:spcPts val="0"/>
              </a:spcBef>
            </a:pPr>
            <a:endParaRPr lang="et-EE" sz="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AA00A18C-4B06-AE12-0017-0E346E6DD460}"/>
              </a:ext>
            </a:extLst>
          </p:cNvPr>
          <p:cNvCxnSpPr>
            <a:cxnSpLocks/>
            <a:stCxn id="83" idx="0"/>
          </p:cNvCxnSpPr>
          <p:nvPr/>
        </p:nvCxnSpPr>
        <p:spPr>
          <a:xfrm flipV="1">
            <a:off x="1752898" y="4414785"/>
            <a:ext cx="0" cy="1568117"/>
          </a:xfrm>
          <a:prstGeom prst="line">
            <a:avLst/>
          </a:prstGeom>
          <a:ln w="12700">
            <a:solidFill>
              <a:srgbClr val="2271B7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FB349EF2-96E2-2A6B-8A67-34D06F2B868A}"/>
              </a:ext>
            </a:extLst>
          </p:cNvPr>
          <p:cNvCxnSpPr>
            <a:cxnSpLocks/>
            <a:stCxn id="85" idx="0"/>
          </p:cNvCxnSpPr>
          <p:nvPr/>
        </p:nvCxnSpPr>
        <p:spPr>
          <a:xfrm flipV="1">
            <a:off x="2780865" y="5316440"/>
            <a:ext cx="0" cy="676774"/>
          </a:xfrm>
          <a:prstGeom prst="line">
            <a:avLst/>
          </a:prstGeom>
          <a:ln w="12700">
            <a:solidFill>
              <a:srgbClr val="2271B7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007FA436-1EB3-6F8C-A8AB-E4872D6DA256}"/>
              </a:ext>
            </a:extLst>
          </p:cNvPr>
          <p:cNvCxnSpPr>
            <a:cxnSpLocks/>
            <a:stCxn id="87" idx="0"/>
          </p:cNvCxnSpPr>
          <p:nvPr/>
        </p:nvCxnSpPr>
        <p:spPr>
          <a:xfrm flipV="1">
            <a:off x="3864844" y="4616676"/>
            <a:ext cx="14639" cy="1373054"/>
          </a:xfrm>
          <a:prstGeom prst="line">
            <a:avLst/>
          </a:prstGeom>
          <a:ln w="12700">
            <a:solidFill>
              <a:srgbClr val="2271B7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082A64DB-186D-4FC2-72EF-35831A062995}"/>
              </a:ext>
            </a:extLst>
          </p:cNvPr>
          <p:cNvCxnSpPr>
            <a:cxnSpLocks/>
            <a:stCxn id="89" idx="0"/>
          </p:cNvCxnSpPr>
          <p:nvPr/>
        </p:nvCxnSpPr>
        <p:spPr>
          <a:xfrm flipV="1">
            <a:off x="4892363" y="5050515"/>
            <a:ext cx="0" cy="932387"/>
          </a:xfrm>
          <a:prstGeom prst="line">
            <a:avLst/>
          </a:prstGeom>
          <a:ln w="12700">
            <a:solidFill>
              <a:srgbClr val="2271B7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7A683273-B1B4-69C5-80B6-286EB5794EE4}"/>
              </a:ext>
            </a:extLst>
          </p:cNvPr>
          <p:cNvCxnSpPr>
            <a:cxnSpLocks/>
          </p:cNvCxnSpPr>
          <p:nvPr/>
        </p:nvCxnSpPr>
        <p:spPr>
          <a:xfrm flipH="1" flipV="1">
            <a:off x="8014484" y="3624645"/>
            <a:ext cx="14305" cy="2354293"/>
          </a:xfrm>
          <a:prstGeom prst="line">
            <a:avLst/>
          </a:prstGeom>
          <a:ln w="12700">
            <a:solidFill>
              <a:srgbClr val="2271B7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547BCF-2FD8-2FCF-D55D-36ABCA6312CB}"/>
              </a:ext>
            </a:extLst>
          </p:cNvPr>
          <p:cNvCxnSpPr>
            <a:cxnSpLocks/>
            <a:stCxn id="97" idx="0"/>
          </p:cNvCxnSpPr>
          <p:nvPr/>
        </p:nvCxnSpPr>
        <p:spPr>
          <a:xfrm flipH="1" flipV="1">
            <a:off x="9079751" y="4616676"/>
            <a:ext cx="25765" cy="1373054"/>
          </a:xfrm>
          <a:prstGeom prst="line">
            <a:avLst/>
          </a:prstGeom>
          <a:ln w="12700">
            <a:solidFill>
              <a:srgbClr val="2271B7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75D49ED6-65F4-D189-5AE7-DF50537A20EA}"/>
              </a:ext>
            </a:extLst>
          </p:cNvPr>
          <p:cNvCxnSpPr>
            <a:cxnSpLocks/>
            <a:stCxn id="99" idx="0"/>
          </p:cNvCxnSpPr>
          <p:nvPr/>
        </p:nvCxnSpPr>
        <p:spPr>
          <a:xfrm flipH="1" flipV="1">
            <a:off x="10122370" y="5456715"/>
            <a:ext cx="1" cy="533015"/>
          </a:xfrm>
          <a:prstGeom prst="line">
            <a:avLst/>
          </a:prstGeom>
          <a:ln w="12700">
            <a:solidFill>
              <a:srgbClr val="2271B7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4C954FA6-F4A3-3934-472B-464D41AAFB7F}"/>
              </a:ext>
            </a:extLst>
          </p:cNvPr>
          <p:cNvCxnSpPr>
            <a:cxnSpLocks/>
            <a:stCxn id="101" idx="0"/>
          </p:cNvCxnSpPr>
          <p:nvPr/>
        </p:nvCxnSpPr>
        <p:spPr>
          <a:xfrm flipV="1">
            <a:off x="11210520" y="4923700"/>
            <a:ext cx="0" cy="1066030"/>
          </a:xfrm>
          <a:prstGeom prst="line">
            <a:avLst/>
          </a:prstGeom>
          <a:ln w="12700">
            <a:solidFill>
              <a:srgbClr val="2271B7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913CAA27-511E-183C-7ABE-9A8AEDAB73CE}"/>
              </a:ext>
            </a:extLst>
          </p:cNvPr>
          <p:cNvGrpSpPr/>
          <p:nvPr/>
        </p:nvGrpSpPr>
        <p:grpSpPr>
          <a:xfrm>
            <a:off x="670643" y="5982902"/>
            <a:ext cx="10864448" cy="490191"/>
            <a:chOff x="670643" y="5982902"/>
            <a:chExt cx="10864448" cy="490191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E31F758A-F1F0-7089-7018-A9EA4E5C1155}"/>
                </a:ext>
              </a:extLst>
            </p:cNvPr>
            <p:cNvCxnSpPr>
              <a:cxnSpLocks/>
            </p:cNvCxnSpPr>
            <p:nvPr/>
          </p:nvCxnSpPr>
          <p:spPr>
            <a:xfrm>
              <a:off x="670643" y="6083779"/>
              <a:ext cx="10578164" cy="0"/>
            </a:xfrm>
            <a:prstGeom prst="line">
              <a:avLst/>
            </a:prstGeom>
            <a:ln>
              <a:solidFill>
                <a:srgbClr val="2271B7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6AF603C9-691E-FA56-C43A-B8912179ECCC}"/>
                </a:ext>
              </a:extLst>
            </p:cNvPr>
            <p:cNvSpPr/>
            <p:nvPr/>
          </p:nvSpPr>
          <p:spPr>
            <a:xfrm>
              <a:off x="1662333" y="5982902"/>
              <a:ext cx="181129" cy="181129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2271B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E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B1C339F2-F84F-932C-CC6D-AC24E9D5FCD5}"/>
                </a:ext>
              </a:extLst>
            </p:cNvPr>
            <p:cNvSpPr/>
            <p:nvPr/>
          </p:nvSpPr>
          <p:spPr>
            <a:xfrm>
              <a:off x="2690300" y="5993214"/>
              <a:ext cx="181129" cy="181129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2271B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E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53786048-D823-B98D-F332-C346EC030863}"/>
                </a:ext>
              </a:extLst>
            </p:cNvPr>
            <p:cNvSpPr/>
            <p:nvPr/>
          </p:nvSpPr>
          <p:spPr>
            <a:xfrm>
              <a:off x="3774279" y="5989730"/>
              <a:ext cx="181129" cy="181129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2271B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E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ECF9E30A-D144-8258-12BD-97D3482A9982}"/>
                </a:ext>
              </a:extLst>
            </p:cNvPr>
            <p:cNvSpPr/>
            <p:nvPr/>
          </p:nvSpPr>
          <p:spPr>
            <a:xfrm>
              <a:off x="4801798" y="5982902"/>
              <a:ext cx="181129" cy="181129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2271B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E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0D288439-7C2A-81D4-BAD3-9F099F9B4CFE}"/>
                </a:ext>
              </a:extLst>
            </p:cNvPr>
            <p:cNvSpPr/>
            <p:nvPr/>
          </p:nvSpPr>
          <p:spPr>
            <a:xfrm>
              <a:off x="5867833" y="5989730"/>
              <a:ext cx="181129" cy="181129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2271B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E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AC4EFA03-393E-0E36-761C-FF306EBF56DA}"/>
                </a:ext>
              </a:extLst>
            </p:cNvPr>
            <p:cNvSpPr/>
            <p:nvPr/>
          </p:nvSpPr>
          <p:spPr>
            <a:xfrm>
              <a:off x="6931215" y="5989730"/>
              <a:ext cx="181129" cy="181129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2271B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E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D1F27212-E58A-EC0A-B9BB-61D76FCCD7C8}"/>
                </a:ext>
              </a:extLst>
            </p:cNvPr>
            <p:cNvSpPr/>
            <p:nvPr/>
          </p:nvSpPr>
          <p:spPr>
            <a:xfrm>
              <a:off x="7972331" y="5989730"/>
              <a:ext cx="181129" cy="181129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2271B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E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70B84C80-642E-C056-25AC-D515BAD2CB04}"/>
                </a:ext>
              </a:extLst>
            </p:cNvPr>
            <p:cNvSpPr/>
            <p:nvPr/>
          </p:nvSpPr>
          <p:spPr>
            <a:xfrm>
              <a:off x="9014951" y="5989730"/>
              <a:ext cx="181129" cy="181129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2271B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E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8DB9E2A8-C308-4FF1-F6A8-995A37A6F455}"/>
                </a:ext>
              </a:extLst>
            </p:cNvPr>
            <p:cNvSpPr/>
            <p:nvPr/>
          </p:nvSpPr>
          <p:spPr>
            <a:xfrm>
              <a:off x="10031806" y="5989730"/>
              <a:ext cx="181129" cy="181129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2271B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E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9309D35C-E594-5826-D923-6020BE38F1E8}"/>
                </a:ext>
              </a:extLst>
            </p:cNvPr>
            <p:cNvSpPr/>
            <p:nvPr/>
          </p:nvSpPr>
          <p:spPr>
            <a:xfrm>
              <a:off x="11119955" y="5989730"/>
              <a:ext cx="181129" cy="181129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2271B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E"/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D50E52D0-E3D7-A543-943E-339F7DDF37EA}"/>
                </a:ext>
              </a:extLst>
            </p:cNvPr>
            <p:cNvSpPr txBox="1"/>
            <p:nvPr/>
          </p:nvSpPr>
          <p:spPr>
            <a:xfrm>
              <a:off x="1415138" y="6149928"/>
              <a:ext cx="649145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EE" sz="1500" b="1">
                  <a:solidFill>
                    <a:srgbClr val="2271B7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2023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3666DFF8-A0D2-0484-274C-D0CE859F959A}"/>
                </a:ext>
              </a:extLst>
            </p:cNvPr>
            <p:cNvSpPr txBox="1"/>
            <p:nvPr/>
          </p:nvSpPr>
          <p:spPr>
            <a:xfrm>
              <a:off x="2467450" y="6149928"/>
              <a:ext cx="649145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EE" sz="1500" b="1">
                  <a:solidFill>
                    <a:srgbClr val="2271B7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2024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8948D49-887E-BDC2-2484-13065BC9C62C}"/>
                </a:ext>
              </a:extLst>
            </p:cNvPr>
            <p:cNvSpPr txBox="1"/>
            <p:nvPr/>
          </p:nvSpPr>
          <p:spPr>
            <a:xfrm>
              <a:off x="3519762" y="6149928"/>
              <a:ext cx="649145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EE" sz="1500" b="1">
                  <a:solidFill>
                    <a:srgbClr val="2271B7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2025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34D9FE3E-045F-17A8-47EE-820BE5DBDA76}"/>
                </a:ext>
              </a:extLst>
            </p:cNvPr>
            <p:cNvSpPr txBox="1"/>
            <p:nvPr/>
          </p:nvSpPr>
          <p:spPr>
            <a:xfrm>
              <a:off x="4572074" y="6149928"/>
              <a:ext cx="649145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EE" sz="1500" b="1">
                  <a:solidFill>
                    <a:srgbClr val="2271B7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2026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F980AFAC-9485-4252-053B-8EFE6BF09B49}"/>
                </a:ext>
              </a:extLst>
            </p:cNvPr>
            <p:cNvSpPr txBox="1"/>
            <p:nvPr/>
          </p:nvSpPr>
          <p:spPr>
            <a:xfrm>
              <a:off x="5624386" y="6149928"/>
              <a:ext cx="649145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EE" sz="1500" b="1">
                  <a:solidFill>
                    <a:srgbClr val="2271B7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2027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4247A0DC-9FF5-AC8A-4C99-315DF1EDD4B5}"/>
                </a:ext>
              </a:extLst>
            </p:cNvPr>
            <p:cNvSpPr txBox="1"/>
            <p:nvPr/>
          </p:nvSpPr>
          <p:spPr>
            <a:xfrm>
              <a:off x="6676698" y="6149928"/>
              <a:ext cx="649145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EE" sz="1500" b="1">
                  <a:solidFill>
                    <a:srgbClr val="2271B7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2028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F0916FC5-223A-D539-095D-45DFB8FF6A39}"/>
                </a:ext>
              </a:extLst>
            </p:cNvPr>
            <p:cNvSpPr txBox="1"/>
            <p:nvPr/>
          </p:nvSpPr>
          <p:spPr>
            <a:xfrm>
              <a:off x="7729010" y="6149928"/>
              <a:ext cx="649145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EE" sz="1500" b="1">
                  <a:solidFill>
                    <a:srgbClr val="2271B7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2029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4D0E6E93-55A7-7BF2-9824-C834B7BF56E4}"/>
                </a:ext>
              </a:extLst>
            </p:cNvPr>
            <p:cNvSpPr txBox="1"/>
            <p:nvPr/>
          </p:nvSpPr>
          <p:spPr>
            <a:xfrm>
              <a:off x="8781322" y="6149928"/>
              <a:ext cx="649145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EE" sz="1500" b="1">
                  <a:solidFill>
                    <a:srgbClr val="2271B7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2030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66678C52-C8D1-AAB9-3BF3-39C7B362EA99}"/>
                </a:ext>
              </a:extLst>
            </p:cNvPr>
            <p:cNvSpPr txBox="1"/>
            <p:nvPr/>
          </p:nvSpPr>
          <p:spPr>
            <a:xfrm>
              <a:off x="9833634" y="6149928"/>
              <a:ext cx="649145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EE" sz="1500" b="1">
                  <a:solidFill>
                    <a:srgbClr val="2271B7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2033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1A910C7D-FC91-F4D0-86D6-698384D31623}"/>
                </a:ext>
              </a:extLst>
            </p:cNvPr>
            <p:cNvSpPr txBox="1"/>
            <p:nvPr/>
          </p:nvSpPr>
          <p:spPr>
            <a:xfrm>
              <a:off x="10885946" y="6149928"/>
              <a:ext cx="649145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EE" sz="1500" b="1">
                  <a:solidFill>
                    <a:srgbClr val="2271B7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rPr>
                <a:t>2035</a:t>
              </a:r>
            </a:p>
          </p:txBody>
        </p:sp>
      </p:grpSp>
      <p:sp>
        <p:nvSpPr>
          <p:cNvPr id="2" name="Pealkiri 1">
            <a:extLst>
              <a:ext uri="{FF2B5EF4-FFF2-40B4-BE49-F238E27FC236}">
                <a16:creationId xmlns:a16="http://schemas.microsoft.com/office/drawing/2014/main" id="{A5CFD97C-9003-5107-F5A2-AB178DD8FD7F}"/>
              </a:ext>
            </a:extLst>
          </p:cNvPr>
          <p:cNvSpPr txBox="1">
            <a:spLocks/>
          </p:cNvSpPr>
          <p:nvPr/>
        </p:nvSpPr>
        <p:spPr>
          <a:xfrm>
            <a:off x="2372393" y="384907"/>
            <a:ext cx="8876411" cy="725416"/>
          </a:xfrm>
          <a:prstGeom prst="rect">
            <a:avLst/>
          </a:prstGeom>
        </p:spPr>
        <p:txBody>
          <a:bodyPr lIns="91440" tIns="45720" rIns="91440" bIns="45720" anchor="t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t-EE" sz="28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SALVESTUSE JA TARBIMISE JUHTIMISE ARENDAMINE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91188AD5-81A2-F278-3C3F-DE8905A5E9D0}"/>
              </a:ext>
            </a:extLst>
          </p:cNvPr>
          <p:cNvSpPr txBox="1">
            <a:spLocks/>
          </p:cNvSpPr>
          <p:nvPr/>
        </p:nvSpPr>
        <p:spPr>
          <a:xfrm>
            <a:off x="4667659" y="4274728"/>
            <a:ext cx="1536385" cy="5475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t-EE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Salvestuse </a:t>
            </a:r>
            <a:r>
              <a:rPr lang="et-EE" sz="11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topeltmaksustamise</a:t>
            </a:r>
            <a:r>
              <a:rPr lang="et-EE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vabastus </a:t>
            </a: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F225666D-0635-604E-5F61-6716627134F4}"/>
              </a:ext>
            </a:extLst>
          </p:cNvPr>
          <p:cNvSpPr txBox="1">
            <a:spLocks/>
          </p:cNvSpPr>
          <p:nvPr/>
        </p:nvSpPr>
        <p:spPr>
          <a:xfrm>
            <a:off x="6345913" y="3631096"/>
            <a:ext cx="1667607" cy="3962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t-EE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EU metoodika kohaselt salvestuse ja tarbimise juhtimise eesmärkide uuendamine</a:t>
            </a:r>
          </a:p>
          <a:p>
            <a:pPr>
              <a:spcBef>
                <a:spcPts val="0"/>
              </a:spcBef>
            </a:pPr>
            <a:endParaRPr lang="et-EE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spcBef>
                <a:spcPts val="0"/>
              </a:spcBef>
            </a:pPr>
            <a:r>
              <a:rPr lang="et-EE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Energiajagamine</a:t>
            </a: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3F9A2021-2CFE-54FF-9D0D-358A21875E57}"/>
              </a:ext>
            </a:extLst>
          </p:cNvPr>
          <p:cNvSpPr txBox="1">
            <a:spLocks/>
          </p:cNvSpPr>
          <p:nvPr/>
        </p:nvSpPr>
        <p:spPr>
          <a:xfrm>
            <a:off x="3335104" y="2069148"/>
            <a:ext cx="1466694" cy="4534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t-EE" sz="1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Tasakaalustamis-võimsuste turu avanemine– FCR, </a:t>
            </a:r>
            <a:r>
              <a:rPr lang="et-EE" sz="12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mFRR</a:t>
            </a:r>
            <a:r>
              <a:rPr lang="et-EE" sz="1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t-EE" sz="12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aFRR</a:t>
            </a:r>
            <a:endParaRPr lang="et-EE" sz="12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FB23D698-8F3E-2B43-3158-EFAFE7608569}"/>
              </a:ext>
            </a:extLst>
          </p:cNvPr>
          <p:cNvSpPr txBox="1">
            <a:spLocks/>
          </p:cNvSpPr>
          <p:nvPr/>
        </p:nvSpPr>
        <p:spPr>
          <a:xfrm>
            <a:off x="2045626" y="4172520"/>
            <a:ext cx="1473792" cy="10193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t-EE" sz="1100" dirty="0">
                <a:latin typeface="Roboto"/>
                <a:ea typeface="Roboto"/>
                <a:cs typeface="Roboto"/>
              </a:rPr>
              <a:t>Tarbimise juhtimises keskse arvelduse mudeli käivitumine reguleerimisturul</a:t>
            </a:r>
          </a:p>
          <a:p>
            <a:pPr>
              <a:spcBef>
                <a:spcPts val="0"/>
              </a:spcBef>
            </a:pPr>
            <a:endParaRPr lang="et-EE" sz="11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spcBef>
                <a:spcPts val="0"/>
              </a:spcBef>
            </a:pPr>
            <a:r>
              <a:rPr lang="et-EE" sz="1100" b="1" dirty="0">
                <a:latin typeface="Aptos"/>
                <a:ea typeface="Roboto"/>
                <a:cs typeface="Roboto"/>
              </a:rPr>
              <a:t>Salvestus võimsus 6,6 MW </a:t>
            </a:r>
            <a:r>
              <a:rPr lang="et-EE" sz="1100" dirty="0">
                <a:latin typeface="Aptos"/>
                <a:ea typeface="Roboto"/>
                <a:cs typeface="Roboto"/>
              </a:rPr>
              <a:t>mahtuvus 12 MWh</a:t>
            </a:r>
            <a:endParaRPr lang="et-EE" sz="1100" dirty="0">
              <a:ea typeface="Roboto"/>
              <a:cs typeface="Roboto"/>
            </a:endParaRP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6E07A246-C352-9A17-9A55-BF8FA4D84FDD}"/>
              </a:ext>
            </a:extLst>
          </p:cNvPr>
          <p:cNvSpPr txBox="1">
            <a:spLocks/>
          </p:cNvSpPr>
          <p:nvPr/>
        </p:nvSpPr>
        <p:spPr>
          <a:xfrm>
            <a:off x="8258382" y="3776149"/>
            <a:ext cx="1637657" cy="652914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t-EE" sz="1100" b="1" dirty="0">
                <a:latin typeface="Roboto"/>
                <a:ea typeface="Roboto"/>
                <a:cs typeface="Roboto"/>
              </a:rPr>
              <a:t>1000-1500 MW salvestusvõimsusi ilma tegevustoetusteta </a:t>
            </a: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14651695-46EA-9DB0-2854-E41B37574C7E}"/>
              </a:ext>
            </a:extLst>
          </p:cNvPr>
          <p:cNvSpPr txBox="1">
            <a:spLocks/>
          </p:cNvSpPr>
          <p:nvPr/>
        </p:nvSpPr>
        <p:spPr>
          <a:xfrm>
            <a:off x="9724306" y="4731298"/>
            <a:ext cx="1272973" cy="7254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t-EE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Pikaajaline salvestus?</a:t>
            </a:r>
          </a:p>
        </p:txBody>
      </p:sp>
      <p:sp>
        <p:nvSpPr>
          <p:cNvPr id="43" name="Subtitle 2">
            <a:extLst>
              <a:ext uri="{FF2B5EF4-FFF2-40B4-BE49-F238E27FC236}">
                <a16:creationId xmlns:a16="http://schemas.microsoft.com/office/drawing/2014/main" id="{F5C20080-59E4-1373-1EAA-13330F46B8DC}"/>
              </a:ext>
            </a:extLst>
          </p:cNvPr>
          <p:cNvSpPr txBox="1">
            <a:spLocks/>
          </p:cNvSpPr>
          <p:nvPr/>
        </p:nvSpPr>
        <p:spPr>
          <a:xfrm>
            <a:off x="7452475" y="2075019"/>
            <a:ext cx="1640158" cy="4731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t-EE" sz="1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Otsese tarbimise juhtimise käivitumine kõikidel turgudel</a:t>
            </a:r>
          </a:p>
        </p:txBody>
      </p:sp>
      <p:sp>
        <p:nvSpPr>
          <p:cNvPr id="103" name="Subtitle 2">
            <a:extLst>
              <a:ext uri="{FF2B5EF4-FFF2-40B4-BE49-F238E27FC236}">
                <a16:creationId xmlns:a16="http://schemas.microsoft.com/office/drawing/2014/main" id="{7D984BC0-9819-F06D-C09E-230E8F87781F}"/>
              </a:ext>
            </a:extLst>
          </p:cNvPr>
          <p:cNvSpPr txBox="1">
            <a:spLocks/>
          </p:cNvSpPr>
          <p:nvPr/>
        </p:nvSpPr>
        <p:spPr>
          <a:xfrm>
            <a:off x="7424579" y="2861322"/>
            <a:ext cx="1667606" cy="3428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t-EE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Arusaam täiendavate meetmete vajadusest</a:t>
            </a:r>
          </a:p>
        </p:txBody>
      </p:sp>
      <p:sp>
        <p:nvSpPr>
          <p:cNvPr id="104" name="Subtitle 2">
            <a:extLst>
              <a:ext uri="{FF2B5EF4-FFF2-40B4-BE49-F238E27FC236}">
                <a16:creationId xmlns:a16="http://schemas.microsoft.com/office/drawing/2014/main" id="{2E916107-A770-27F3-33C5-DB4E1AE03150}"/>
              </a:ext>
            </a:extLst>
          </p:cNvPr>
          <p:cNvSpPr txBox="1">
            <a:spLocks/>
          </p:cNvSpPr>
          <p:nvPr/>
        </p:nvSpPr>
        <p:spPr>
          <a:xfrm>
            <a:off x="1031395" y="3409372"/>
            <a:ext cx="1552085" cy="4920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t-EE" sz="1100" b="1" dirty="0">
                <a:latin typeface="+mn-lt"/>
              </a:rPr>
              <a:t>Soojus- ja elektrisalvestuse pilootprojekt taaste- ja vastupidavuskava vahenditest</a:t>
            </a:r>
            <a:endParaRPr lang="en-EE" sz="1100" b="1" dirty="0">
              <a:latin typeface="+mn-lt"/>
            </a:endParaRPr>
          </a:p>
        </p:txBody>
      </p:sp>
      <p:sp>
        <p:nvSpPr>
          <p:cNvPr id="106" name="Subtitle 2">
            <a:extLst>
              <a:ext uri="{FF2B5EF4-FFF2-40B4-BE49-F238E27FC236}">
                <a16:creationId xmlns:a16="http://schemas.microsoft.com/office/drawing/2014/main" id="{F76870B3-75F2-F4D4-2967-83934344D6B0}"/>
              </a:ext>
            </a:extLst>
          </p:cNvPr>
          <p:cNvSpPr txBox="1">
            <a:spLocks/>
          </p:cNvSpPr>
          <p:nvPr/>
        </p:nvSpPr>
        <p:spPr>
          <a:xfrm>
            <a:off x="10495782" y="3897167"/>
            <a:ext cx="1548366" cy="4163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t-EE" sz="1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?Põhja ja Baltimaade vesinikukoridor 2035+?</a:t>
            </a:r>
          </a:p>
          <a:p>
            <a:pPr>
              <a:spcBef>
                <a:spcPts val="0"/>
              </a:spcBef>
            </a:pPr>
            <a:endParaRPr lang="et-EE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spcBef>
                <a:spcPts val="0"/>
              </a:spcBef>
            </a:pPr>
            <a:endParaRPr lang="et-EE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08" name="Straight Connector 89">
            <a:extLst>
              <a:ext uri="{FF2B5EF4-FFF2-40B4-BE49-F238E27FC236}">
                <a16:creationId xmlns:a16="http://schemas.microsoft.com/office/drawing/2014/main" id="{09408B65-F1CD-347F-E606-55BFF953D8CA}"/>
              </a:ext>
            </a:extLst>
          </p:cNvPr>
          <p:cNvCxnSpPr>
            <a:cxnSpLocks/>
          </p:cNvCxnSpPr>
          <p:nvPr/>
        </p:nvCxnSpPr>
        <p:spPr>
          <a:xfrm flipV="1">
            <a:off x="7023057" y="5050514"/>
            <a:ext cx="0" cy="932387"/>
          </a:xfrm>
          <a:prstGeom prst="line">
            <a:avLst/>
          </a:prstGeom>
          <a:ln w="12700">
            <a:solidFill>
              <a:srgbClr val="2271B7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5" name="Pilt 124" descr="Lightbulb and gear outline">
            <a:extLst>
              <a:ext uri="{FF2B5EF4-FFF2-40B4-BE49-F238E27FC236}">
                <a16:creationId xmlns:a16="http://schemas.microsoft.com/office/drawing/2014/main" id="{D0798143-2B10-9691-9B6E-64C34A5A3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38041" y="2362672"/>
            <a:ext cx="979436" cy="97943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1F6B57C-FF1D-CEFB-B7A9-605ECBA1503B}"/>
              </a:ext>
            </a:extLst>
          </p:cNvPr>
          <p:cNvSpPr txBox="1"/>
          <p:nvPr/>
        </p:nvSpPr>
        <p:spPr>
          <a:xfrm>
            <a:off x="10516534" y="4414785"/>
            <a:ext cx="1527614" cy="40011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t-EE" sz="10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Vähemalt 1500 MW salvestusvõimsusi</a:t>
            </a:r>
          </a:p>
        </p:txBody>
      </p:sp>
    </p:spTree>
    <p:extLst>
      <p:ext uri="{BB962C8B-B14F-4D97-AF65-F5344CB8AC3E}">
        <p14:creationId xmlns:p14="http://schemas.microsoft.com/office/powerpoint/2010/main" val="1502591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918E6-03FE-F01A-0667-88922B680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6672AA21-98B5-5183-4E36-E024698F62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755129-49AE-4A41-9597-34695D8D41C6}" type="slidenum">
              <a:rPr lang="en-EE" smtClean="0"/>
              <a:pPr/>
              <a:t>8</a:t>
            </a:fld>
            <a:endParaRPr lang="en-EE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6596773-F5CC-D47D-3BDC-C3ED922EBA67}"/>
              </a:ext>
            </a:extLst>
          </p:cNvPr>
          <p:cNvSpPr txBox="1">
            <a:spLocks/>
          </p:cNvSpPr>
          <p:nvPr/>
        </p:nvSpPr>
        <p:spPr>
          <a:xfrm>
            <a:off x="511628" y="1727635"/>
            <a:ext cx="3133760" cy="216869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t-EE" sz="1800" b="1">
                <a:latin typeface="Roboto Light"/>
                <a:ea typeface="Roboto Light"/>
                <a:cs typeface="Roboto Light"/>
              </a:rPr>
              <a:t>MÕÕDIKUD:</a:t>
            </a:r>
          </a:p>
          <a:p>
            <a:pPr marL="0" indent="0" algn="just">
              <a:buNone/>
            </a:pPr>
            <a:r>
              <a:rPr lang="et-EE" sz="1800">
                <a:latin typeface="Roboto Light"/>
                <a:ea typeface="Roboto Light"/>
                <a:cs typeface="Roboto Light"/>
              </a:rPr>
              <a:t>Kõikide tarbijagruppide </a:t>
            </a:r>
            <a:r>
              <a:rPr lang="et-EE" sz="1800" b="1">
                <a:latin typeface="Roboto Light"/>
                <a:ea typeface="Roboto Light"/>
                <a:cs typeface="Roboto Light"/>
              </a:rPr>
              <a:t>elektri lõpphind peab Eestis olema alla </a:t>
            </a:r>
            <a:r>
              <a:rPr lang="et-EE" sz="1800">
                <a:latin typeface="Roboto Light"/>
                <a:ea typeface="Roboto Light"/>
                <a:cs typeface="Roboto Light"/>
              </a:rPr>
              <a:t>Soome, Rootsi, Taani, Poola, Läti ja Leedu keskmise elektri lõpphinna.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0444C-3EF6-5210-3E10-2EE5E1869279}"/>
              </a:ext>
            </a:extLst>
          </p:cNvPr>
          <p:cNvSpPr txBox="1">
            <a:spLocks/>
          </p:cNvSpPr>
          <p:nvPr/>
        </p:nvSpPr>
        <p:spPr>
          <a:xfrm>
            <a:off x="4050669" y="1727635"/>
            <a:ext cx="4120674" cy="1287459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t-EE" sz="1800" b="1">
                <a:latin typeface="Roboto Light"/>
                <a:ea typeface="Roboto Light"/>
                <a:cs typeface="Roboto Light"/>
              </a:rPr>
              <a:t>MEETMED:</a:t>
            </a:r>
          </a:p>
          <a:p>
            <a:pPr>
              <a:lnSpc>
                <a:spcPct val="100000"/>
              </a:lnSpc>
            </a:pPr>
            <a:r>
              <a:rPr lang="et-EE" sz="1800">
                <a:latin typeface="Roboto Light"/>
                <a:ea typeface="Roboto Light"/>
                <a:cs typeface="Roboto Light"/>
              </a:rPr>
              <a:t>Toimivad välisühendused </a:t>
            </a:r>
            <a:endParaRPr lang="et-EE" sz="180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t-EE" sz="1800">
                <a:latin typeface="Roboto Light"/>
                <a:ea typeface="Roboto Light"/>
                <a:cs typeface="Roboto Light"/>
              </a:rPr>
              <a:t>Taastuvelektri tootmise suurenemine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t-EE" sz="1800">
                <a:latin typeface="Roboto Light"/>
                <a:ea typeface="Roboto Light"/>
                <a:cs typeface="Roboto Light"/>
              </a:rPr>
              <a:t>Pikema elueaga taristu (tuumajaam, meretuulepargid, vesisalvesti) käendusmeede </a:t>
            </a:r>
          </a:p>
          <a:p>
            <a:pPr marL="0" indent="0">
              <a:lnSpc>
                <a:spcPct val="100000"/>
              </a:lnSpc>
              <a:buNone/>
            </a:pPr>
            <a:endParaRPr lang="et-EE" sz="180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D49EA0B-3163-B6CD-A8EC-D85F76589839}"/>
              </a:ext>
            </a:extLst>
          </p:cNvPr>
          <p:cNvSpPr txBox="1">
            <a:spLocks/>
          </p:cNvSpPr>
          <p:nvPr/>
        </p:nvSpPr>
        <p:spPr>
          <a:xfrm>
            <a:off x="4050669" y="4218117"/>
            <a:ext cx="4292493" cy="1977454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t-EE" sz="1800">
                <a:latin typeface="Roboto Light"/>
                <a:ea typeface="Roboto Light"/>
                <a:cs typeface="Roboto Light"/>
              </a:rPr>
              <a:t>Soojussüsteemide renoveerimine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t-EE" sz="1800">
                <a:latin typeface="Roboto Light"/>
                <a:ea typeface="Roboto Light"/>
                <a:cs typeface="Roboto Light"/>
              </a:rPr>
              <a:t>Keskkonna- ja heitsoojuse kasutus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t-EE" sz="1800">
                <a:latin typeface="Roboto Light"/>
                <a:ea typeface="Roboto Light"/>
                <a:cs typeface="Roboto Light"/>
              </a:rPr>
              <a:t>Soojussalvestus</a:t>
            </a:r>
            <a:endParaRPr lang="et-EE"/>
          </a:p>
        </p:txBody>
      </p:sp>
      <p:cxnSp>
        <p:nvCxnSpPr>
          <p:cNvPr id="11" name="Sirgkonnektor 10">
            <a:extLst>
              <a:ext uri="{FF2B5EF4-FFF2-40B4-BE49-F238E27FC236}">
                <a16:creationId xmlns:a16="http://schemas.microsoft.com/office/drawing/2014/main" id="{429BE065-3DDC-4926-F9FF-4C3AC41B5BAF}"/>
              </a:ext>
            </a:extLst>
          </p:cNvPr>
          <p:cNvCxnSpPr/>
          <p:nvPr/>
        </p:nvCxnSpPr>
        <p:spPr>
          <a:xfrm>
            <a:off x="3729701" y="2205553"/>
            <a:ext cx="0" cy="32444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524CBEA-CE03-4864-FA15-D9955EAB4F8A}"/>
              </a:ext>
            </a:extLst>
          </p:cNvPr>
          <p:cNvSpPr txBox="1"/>
          <p:nvPr/>
        </p:nvSpPr>
        <p:spPr>
          <a:xfrm>
            <a:off x="511628" y="4189172"/>
            <a:ext cx="2921295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t-EE" dirty="0">
                <a:solidFill>
                  <a:schemeClr val="dk1"/>
                </a:solidFill>
                <a:latin typeface="Roboto Light"/>
                <a:ea typeface="+mn-lt"/>
                <a:cs typeface="+mn-lt"/>
              </a:rPr>
              <a:t>3 kõige odavama ja 3 kõige kallima soojuse piirhinnaga kaugkütte võrgupiirkonna </a:t>
            </a:r>
            <a:r>
              <a:rPr lang="et-EE" b="1" dirty="0">
                <a:solidFill>
                  <a:schemeClr val="dk1"/>
                </a:solidFill>
                <a:latin typeface="Roboto Light"/>
                <a:ea typeface="+mn-lt"/>
                <a:cs typeface="+mn-lt"/>
              </a:rPr>
              <a:t>soojuse piirhinna erinevus 2035. aastaks väiksem kui 20 %</a:t>
            </a:r>
            <a:r>
              <a:rPr lang="et-EE" b="1" dirty="0">
                <a:latin typeface="Roboto Light"/>
                <a:ea typeface="+mn-lt"/>
                <a:cs typeface="+mn-lt"/>
              </a:rPr>
              <a:t> </a:t>
            </a:r>
            <a:r>
              <a:rPr lang="et-EE" dirty="0">
                <a:latin typeface="Roboto Light"/>
                <a:ea typeface="+mn-lt"/>
                <a:cs typeface="+mn-lt"/>
              </a:rPr>
              <a:t>(2024 oli 37%)</a:t>
            </a:r>
            <a:endParaRPr lang="en-US" dirty="0">
              <a:latin typeface="Roboto Light"/>
              <a:ea typeface="Roboto"/>
              <a:cs typeface="Roboto"/>
            </a:endParaRPr>
          </a:p>
        </p:txBody>
      </p:sp>
      <p:sp>
        <p:nvSpPr>
          <p:cNvPr id="9" name="Pealkiri 1">
            <a:extLst>
              <a:ext uri="{FF2B5EF4-FFF2-40B4-BE49-F238E27FC236}">
                <a16:creationId xmlns:a16="http://schemas.microsoft.com/office/drawing/2014/main" id="{88B5958B-3FD7-6B35-2BAC-A40D8F3DC5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620" y="429003"/>
            <a:ext cx="7774398" cy="1005791"/>
          </a:xfrm>
        </p:spPr>
        <p:txBody>
          <a:bodyPr>
            <a:noAutofit/>
          </a:bodyPr>
          <a:lstStyle/>
          <a:p>
            <a:r>
              <a:rPr lang="et-EE" sz="4000" b="1">
                <a:latin typeface="Roboto Light"/>
                <a:ea typeface="Roboto Light"/>
                <a:cs typeface="Roboto Light"/>
              </a:rPr>
              <a:t>Taskukohane energia lõpphind</a:t>
            </a:r>
            <a:endParaRPr lang="et-EE" sz="4000">
              <a:latin typeface="Roboto Light"/>
              <a:ea typeface="Roboto Light"/>
              <a:cs typeface="Roboto Light"/>
            </a:endParaRPr>
          </a:p>
        </p:txBody>
      </p:sp>
      <p:cxnSp>
        <p:nvCxnSpPr>
          <p:cNvPr id="2" name="Sirgkonnektor 5">
            <a:extLst>
              <a:ext uri="{FF2B5EF4-FFF2-40B4-BE49-F238E27FC236}">
                <a16:creationId xmlns:a16="http://schemas.microsoft.com/office/drawing/2014/main" id="{6AB51B12-4889-8906-A4E8-460F7E9A7174}"/>
              </a:ext>
            </a:extLst>
          </p:cNvPr>
          <p:cNvCxnSpPr>
            <a:cxnSpLocks/>
          </p:cNvCxnSpPr>
          <p:nvPr/>
        </p:nvCxnSpPr>
        <p:spPr>
          <a:xfrm flipV="1">
            <a:off x="618894" y="3876011"/>
            <a:ext cx="2462709" cy="20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irgkonnektor 5">
            <a:extLst>
              <a:ext uri="{FF2B5EF4-FFF2-40B4-BE49-F238E27FC236}">
                <a16:creationId xmlns:a16="http://schemas.microsoft.com/office/drawing/2014/main" id="{14369402-E090-5014-635F-47F0A7DE5894}"/>
              </a:ext>
            </a:extLst>
          </p:cNvPr>
          <p:cNvCxnSpPr>
            <a:cxnSpLocks/>
          </p:cNvCxnSpPr>
          <p:nvPr/>
        </p:nvCxnSpPr>
        <p:spPr>
          <a:xfrm flipV="1">
            <a:off x="4113226" y="3855691"/>
            <a:ext cx="2462709" cy="20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lt 5" descr="Pilt, millel on kujutatud taevas, kõrgepingemast, õues, ehitis&#10;&#10;Tehisintellekti genereeritud sisu ei pruugi olla õige.">
            <a:extLst>
              <a:ext uri="{FF2B5EF4-FFF2-40B4-BE49-F238E27FC236}">
                <a16:creationId xmlns:a16="http://schemas.microsoft.com/office/drawing/2014/main" id="{86E617AC-FF0B-A905-C96E-D2CA1AB061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639" t="317" r="13953" b="-318"/>
          <a:stretch>
            <a:fillRect/>
          </a:stretch>
        </p:blipFill>
        <p:spPr>
          <a:xfrm>
            <a:off x="8499021" y="0"/>
            <a:ext cx="3851918" cy="694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90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19E5D-6129-40BE-9F04-C9B435989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4BB7326-2918-C6ED-E1CA-D5D482E48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0202" y="16001"/>
            <a:ext cx="8631857" cy="1161827"/>
          </a:xfrm>
        </p:spPr>
        <p:txBody>
          <a:bodyPr>
            <a:normAutofit/>
          </a:bodyPr>
          <a:lstStyle/>
          <a:p>
            <a:r>
              <a:rPr lang="et-EE" sz="4000" b="1">
                <a:latin typeface="Roboto Light"/>
                <a:ea typeface="Roboto Light"/>
                <a:cs typeface="Roboto Light"/>
              </a:rPr>
              <a:t>Elektri lõpphind 2024 ja 2035</a:t>
            </a:r>
          </a:p>
        </p:txBody>
      </p:sp>
      <p:pic>
        <p:nvPicPr>
          <p:cNvPr id="3" name="Picture 2" descr="A graph of blue and red bars&#10;&#10;AI-generated content may be incorrect.">
            <a:extLst>
              <a:ext uri="{FF2B5EF4-FFF2-40B4-BE49-F238E27FC236}">
                <a16:creationId xmlns:a16="http://schemas.microsoft.com/office/drawing/2014/main" id="{51F936CB-09C6-895E-2572-A520F0ED04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576" r="-8"/>
          <a:stretch>
            <a:fillRect/>
          </a:stretch>
        </p:blipFill>
        <p:spPr>
          <a:xfrm>
            <a:off x="7131287" y="841833"/>
            <a:ext cx="4876420" cy="2775765"/>
          </a:xfrm>
          <a:prstGeom prst="rect">
            <a:avLst/>
          </a:prstGeom>
        </p:spPr>
      </p:pic>
      <p:pic>
        <p:nvPicPr>
          <p:cNvPr id="5" name="Picture 4" descr="A graph of blue and red bars&#10;&#10;AI-generated content may be incorrect.">
            <a:extLst>
              <a:ext uri="{FF2B5EF4-FFF2-40B4-BE49-F238E27FC236}">
                <a16:creationId xmlns:a16="http://schemas.microsoft.com/office/drawing/2014/main" id="{7F2A51BC-F078-B258-7CF4-03339299BFB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4" t="14110" r="140" b="-307"/>
          <a:stretch>
            <a:fillRect/>
          </a:stretch>
        </p:blipFill>
        <p:spPr>
          <a:xfrm>
            <a:off x="7120237" y="3650755"/>
            <a:ext cx="4884577" cy="282226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BD7D541-81C1-7829-39FB-0A9B535366B4}"/>
              </a:ext>
            </a:extLst>
          </p:cNvPr>
          <p:cNvSpPr/>
          <p:nvPr/>
        </p:nvSpPr>
        <p:spPr>
          <a:xfrm>
            <a:off x="7316348" y="1177828"/>
            <a:ext cx="3130689" cy="225012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98CB18-9305-F195-6FF6-DAF016455D62}"/>
              </a:ext>
            </a:extLst>
          </p:cNvPr>
          <p:cNvSpPr txBox="1"/>
          <p:nvPr/>
        </p:nvSpPr>
        <p:spPr>
          <a:xfrm>
            <a:off x="4498042" y="1618811"/>
            <a:ext cx="2112346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1400" b="1">
                <a:latin typeface="Roboto Light"/>
                <a:ea typeface="Roboto"/>
                <a:cs typeface="Roboto"/>
              </a:rPr>
              <a:t>Mitte-kodutarbijate elektri lõpphind 2024</a:t>
            </a:r>
            <a:r>
              <a:rPr lang="et-EE" sz="1400">
                <a:latin typeface="Roboto Light"/>
                <a:ea typeface="Roboto"/>
                <a:cs typeface="Roboto"/>
              </a:rPr>
              <a:t>. aastal erineva tarbimismahuga tarbijagruppides</a:t>
            </a:r>
            <a:endParaRPr lang="et-EE" sz="1400">
              <a:latin typeface="Roboto Light"/>
              <a:ea typeface="Roboto Light"/>
              <a:cs typeface="Roboto Ligh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0C7A8F-50FA-D7CE-6C23-725A21AA46F2}"/>
              </a:ext>
            </a:extLst>
          </p:cNvPr>
          <p:cNvSpPr txBox="1"/>
          <p:nvPr/>
        </p:nvSpPr>
        <p:spPr>
          <a:xfrm>
            <a:off x="4493785" y="4932578"/>
            <a:ext cx="2112346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1400" b="1">
                <a:latin typeface="Roboto Light"/>
                <a:ea typeface="Roboto"/>
                <a:cs typeface="Roboto"/>
              </a:rPr>
              <a:t>Kodutarbijate elektri lõpphind 2024.</a:t>
            </a:r>
            <a:r>
              <a:rPr lang="et-EE" sz="1400">
                <a:latin typeface="Roboto Light"/>
                <a:ea typeface="Roboto"/>
                <a:cs typeface="Roboto"/>
              </a:rPr>
              <a:t> aastal erineva tarbimismahuga tarbijagruppides</a:t>
            </a:r>
            <a:endParaRPr lang="et-EE" sz="1400">
              <a:latin typeface="Roboto Light"/>
              <a:ea typeface="Roboto Light"/>
              <a:cs typeface="Roboto Ligh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1FD01-3934-A21B-6B36-A90C569C6ADD}"/>
              </a:ext>
            </a:extLst>
          </p:cNvPr>
          <p:cNvSpPr txBox="1"/>
          <p:nvPr/>
        </p:nvSpPr>
        <p:spPr>
          <a:xfrm>
            <a:off x="724805" y="2262322"/>
            <a:ext cx="3474072" cy="25545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 rtl="0"/>
            <a:r>
              <a:rPr lang="et-EE" sz="2000" b="1" baseline="0">
                <a:solidFill>
                  <a:srgbClr val="003087"/>
                </a:solidFill>
                <a:latin typeface="Roboto Light"/>
                <a:ea typeface="Arial"/>
                <a:cs typeface="Arial"/>
              </a:rPr>
              <a:t>SIHTTASE 2035:</a:t>
            </a:r>
            <a:r>
              <a:rPr lang="en-US" sz="2000">
                <a:solidFill>
                  <a:srgbClr val="003087"/>
                </a:solidFill>
                <a:latin typeface="Roboto Light"/>
                <a:ea typeface="Arial"/>
                <a:cs typeface="Arial"/>
              </a:rPr>
              <a:t>​</a:t>
            </a:r>
            <a:endParaRPr lang="et-EE" sz="2000"/>
          </a:p>
          <a:p>
            <a:pPr algn="just" rtl="0"/>
            <a:endParaRPr lang="et-EE" sz="2000" baseline="0">
              <a:solidFill>
                <a:srgbClr val="003087"/>
              </a:solidFill>
              <a:latin typeface="Roboto Light"/>
              <a:ea typeface="Arial"/>
              <a:cs typeface="Arial"/>
            </a:endParaRPr>
          </a:p>
          <a:p>
            <a:pPr algn="just" rtl="0"/>
            <a:r>
              <a:rPr lang="et-EE" sz="2000">
                <a:solidFill>
                  <a:srgbClr val="003087"/>
                </a:solidFill>
                <a:latin typeface="Roboto Light"/>
                <a:ea typeface="Arial"/>
                <a:cs typeface="Arial"/>
              </a:rPr>
              <a:t>K</a:t>
            </a:r>
            <a:r>
              <a:rPr lang="et-EE" sz="2000" baseline="0">
                <a:solidFill>
                  <a:srgbClr val="003087"/>
                </a:solidFill>
                <a:latin typeface="Roboto Light"/>
                <a:ea typeface="Arial"/>
                <a:cs typeface="Arial"/>
              </a:rPr>
              <a:t>õikide tarbijagruppide </a:t>
            </a:r>
            <a:r>
              <a:rPr lang="et-EE" sz="2000" b="1" baseline="0">
                <a:solidFill>
                  <a:srgbClr val="003087"/>
                </a:solidFill>
                <a:latin typeface="Roboto Light"/>
                <a:ea typeface="Arial"/>
                <a:cs typeface="Arial"/>
              </a:rPr>
              <a:t>elektri lõpphind peab Eestis olema alla </a:t>
            </a:r>
            <a:r>
              <a:rPr lang="et-EE" sz="2000" baseline="0">
                <a:solidFill>
                  <a:srgbClr val="003087"/>
                </a:solidFill>
                <a:latin typeface="Roboto Light"/>
                <a:ea typeface="Arial"/>
                <a:cs typeface="Arial"/>
              </a:rPr>
              <a:t>Soome, Rootsi, Taani, Poola, Läti ja Leedu keskmise elektri lõpphinna.</a:t>
            </a:r>
            <a:r>
              <a:rPr lang="en-US" sz="2000">
                <a:solidFill>
                  <a:srgbClr val="003087"/>
                </a:solidFill>
                <a:latin typeface="Roboto Light"/>
                <a:ea typeface="Arial"/>
                <a:cs typeface="Arial"/>
              </a:rPr>
              <a:t>​</a:t>
            </a:r>
            <a:endParaRPr lang="et-EE" sz="2000">
              <a:solidFill>
                <a:srgbClr val="003087"/>
              </a:solidFill>
              <a:latin typeface="Roboto Light"/>
              <a:ea typeface="Arial"/>
              <a:cs typeface="Arial"/>
            </a:endParaRPr>
          </a:p>
          <a:p>
            <a:pPr algn="just" rtl="0"/>
            <a:endParaRPr lang="et-EE" sz="2000">
              <a:solidFill>
                <a:srgbClr val="003087"/>
              </a:solidFill>
              <a:latin typeface="Roboto Light"/>
              <a:ea typeface="Arial"/>
              <a:cs typeface="Arial"/>
            </a:endParaRPr>
          </a:p>
        </p:txBody>
      </p:sp>
      <p:pic>
        <p:nvPicPr>
          <p:cNvPr id="16" name="Pilt 15">
            <a:extLst>
              <a:ext uri="{FF2B5EF4-FFF2-40B4-BE49-F238E27FC236}">
                <a16:creationId xmlns:a16="http://schemas.microsoft.com/office/drawing/2014/main" id="{C280D542-5B17-521A-7D56-7017DF59A6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6170" y="2811963"/>
            <a:ext cx="9525" cy="21526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C9CD4F-4A5B-EF9A-6986-0417EEE859F1}"/>
              </a:ext>
            </a:extLst>
          </p:cNvPr>
          <p:cNvSpPr txBox="1"/>
          <p:nvPr/>
        </p:nvSpPr>
        <p:spPr>
          <a:xfrm>
            <a:off x="7316348" y="1310809"/>
            <a:ext cx="31730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/>
            <a:r>
              <a:rPr lang="et-EE" sz="1200" b="1">
                <a:solidFill>
                  <a:srgbClr val="C00000"/>
                </a:solidFill>
                <a:latin typeface="Roboto Light"/>
                <a:ea typeface="Arial"/>
                <a:cs typeface="Arial"/>
              </a:rPr>
              <a:t>Väljakutse on suuremate tarbijate elektri lõpphinna konkurentsivõime tagamine.</a:t>
            </a:r>
            <a:endParaRPr lang="en-US" sz="1200" b="1">
              <a:solidFill>
                <a:srgbClr val="C00000"/>
              </a:solidFill>
              <a:latin typeface="Roboto Light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2051567"/>
      </p:ext>
    </p:extLst>
  </p:cSld>
  <p:clrMapOvr>
    <a:masterClrMapping/>
  </p:clrMapOvr>
</p:sld>
</file>

<file path=ppt/theme/theme1.xml><?xml version="1.0" encoding="utf-8"?>
<a:theme xmlns:a="http://schemas.openxmlformats.org/drawingml/2006/main" name="Valge">
  <a:themeElements>
    <a:clrScheme name="Custom 1">
      <a:dk1>
        <a:srgbClr val="003087"/>
      </a:dk1>
      <a:lt1>
        <a:srgbClr val="FFFFFF"/>
      </a:lt1>
      <a:dk2>
        <a:srgbClr val="272727"/>
      </a:dk2>
      <a:lt2>
        <a:srgbClr val="E7E6E6"/>
      </a:lt2>
      <a:accent1>
        <a:srgbClr val="003087"/>
      </a:accent1>
      <a:accent2>
        <a:srgbClr val="F0A320"/>
      </a:accent2>
      <a:accent3>
        <a:srgbClr val="006EB5"/>
      </a:accent3>
      <a:accent4>
        <a:srgbClr val="90C8E8"/>
      </a:accent4>
      <a:accent5>
        <a:srgbClr val="E76000"/>
      </a:accent5>
      <a:accent6>
        <a:srgbClr val="B9D9EB"/>
      </a:accent6>
      <a:hlink>
        <a:srgbClr val="003087"/>
      </a:hlink>
      <a:folHlink>
        <a:srgbClr val="003087"/>
      </a:folHlink>
    </a:clrScheme>
    <a:fontScheme name="Roboto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nine">
  <a:themeElements>
    <a:clrScheme name="Custom 1">
      <a:dk1>
        <a:srgbClr val="FFFFFF"/>
      </a:dk1>
      <a:lt1>
        <a:srgbClr val="003087"/>
      </a:lt1>
      <a:dk2>
        <a:srgbClr val="FFFFFF"/>
      </a:dk2>
      <a:lt2>
        <a:srgbClr val="003087"/>
      </a:lt2>
      <a:accent1>
        <a:srgbClr val="FFFFFF"/>
      </a:accent1>
      <a:accent2>
        <a:srgbClr val="F0A320"/>
      </a:accent2>
      <a:accent3>
        <a:srgbClr val="006EB5"/>
      </a:accent3>
      <a:accent4>
        <a:srgbClr val="90C8E8"/>
      </a:accent4>
      <a:accent5>
        <a:srgbClr val="E76000"/>
      </a:accent5>
      <a:accent6>
        <a:srgbClr val="B9D9EB"/>
      </a:accent6>
      <a:hlink>
        <a:srgbClr val="003087"/>
      </a:hlink>
      <a:folHlink>
        <a:srgbClr val="003087"/>
      </a:folHlink>
    </a:clrScheme>
    <a:fontScheme name="Roboto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009C757D987E4689491E3EB50B9C39" ma:contentTypeVersion="12" ma:contentTypeDescription="Create a new document." ma:contentTypeScope="" ma:versionID="b98f4225f63496ed7ad91d3bcbf66b6b">
  <xsd:schema xmlns:xsd="http://www.w3.org/2001/XMLSchema" xmlns:xs="http://www.w3.org/2001/XMLSchema" xmlns:p="http://schemas.microsoft.com/office/2006/metadata/properties" xmlns:ns2="2495cadb-a861-45e4-a218-a256843372b9" xmlns:ns3="4332cad1-808f-4a89-89e2-a0168400b5f3" targetNamespace="http://schemas.microsoft.com/office/2006/metadata/properties" ma:root="true" ma:fieldsID="9efe50c4ee8ce28b2257c6120737cfa9" ns2:_="" ns3:_="">
    <xsd:import namespace="2495cadb-a861-45e4-a218-a256843372b9"/>
    <xsd:import namespace="4332cad1-808f-4a89-89e2-a0168400b5f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95cadb-a861-45e4-a218-a256843372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32cad1-808f-4a89-89e2-a0168400b5f3" elementFormDefault="qualified">
    <xsd:import namespace="http://schemas.microsoft.com/office/2006/documentManagement/types"/>
    <xsd:import namespace="http://schemas.microsoft.com/office/infopath/2007/PartnerControls"/>
    <xsd:element name="SharedWithUsers" ma:index="7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A04C6CF-0932-42E7-B7D5-C185BD1D337A}">
  <ds:schemaRefs>
    <ds:schemaRef ds:uri="2495cadb-a861-45e4-a218-a256843372b9"/>
    <ds:schemaRef ds:uri="4332cad1-808f-4a89-89e2-a0168400b5f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C6E8E13-89AD-463A-B3DF-ED4D6ABD7E1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D9FBA9-4F58-4297-8E41-2816FC1AB7C9}">
  <ds:schemaRefs>
    <ds:schemaRef ds:uri="2495cadb-a861-45e4-a218-a256843372b9"/>
    <ds:schemaRef ds:uri="4332cad1-808f-4a89-89e2-a0168400b5f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1521</Words>
  <Application>Microsoft Office PowerPoint</Application>
  <PresentationFormat>Laiekraan</PresentationFormat>
  <Paragraphs>277</Paragraphs>
  <Slides>12</Slides>
  <Notes>9</Notes>
  <HiddenSlides>0</HiddenSlides>
  <MMClips>0</MMClips>
  <ScaleCrop>false</ScaleCrop>
  <HeadingPairs>
    <vt:vector size="6" baseType="variant">
      <vt:variant>
        <vt:lpstr>Kasutatud fondid</vt:lpstr>
      </vt:variant>
      <vt:variant>
        <vt:i4>7</vt:i4>
      </vt:variant>
      <vt:variant>
        <vt:lpstr>Kujundus</vt:lpstr>
      </vt:variant>
      <vt:variant>
        <vt:i4>2</vt:i4>
      </vt:variant>
      <vt:variant>
        <vt:lpstr>Slaidipealkirjad</vt:lpstr>
      </vt:variant>
      <vt:variant>
        <vt:i4>12</vt:i4>
      </vt:variant>
    </vt:vector>
  </HeadingPairs>
  <TitlesOfParts>
    <vt:vector size="21" baseType="lpstr">
      <vt:lpstr>Aptos</vt:lpstr>
      <vt:lpstr>Arial</vt:lpstr>
      <vt:lpstr>Calibri</vt:lpstr>
      <vt:lpstr>Roboto</vt:lpstr>
      <vt:lpstr>Roboto Condensed</vt:lpstr>
      <vt:lpstr>Roboto Light</vt:lpstr>
      <vt:lpstr>Wingdings</vt:lpstr>
      <vt:lpstr>Valge</vt:lpstr>
      <vt:lpstr>Sinine</vt:lpstr>
      <vt:lpstr>Elektri varustuskindluse raamistik Energiamajanduse arengukava 2035 eelnõus</vt:lpstr>
      <vt:lpstr>Eesti üleilmses energiamajanduses</vt:lpstr>
      <vt:lpstr>PowerPointi esitlus</vt:lpstr>
      <vt:lpstr>ENMAK 2035 eesmärgid</vt:lpstr>
      <vt:lpstr>Energiajulgeolek</vt:lpstr>
      <vt:lpstr>PowerPointi esitlus</vt:lpstr>
      <vt:lpstr>PowerPointi esitlus</vt:lpstr>
      <vt:lpstr>Taskukohane energia lõpphind</vt:lpstr>
      <vt:lpstr>Elektri lõpphind 2024 ja 2035</vt:lpstr>
      <vt:lpstr>Mõju keskkonnale väheneb </vt:lpstr>
      <vt:lpstr>Investeeringud 2026-2035</vt:lpstr>
      <vt:lpstr>TÄNAN!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Karli Jaanson</dc:creator>
  <cp:lastModifiedBy>Einari Kisel</cp:lastModifiedBy>
  <cp:revision>5</cp:revision>
  <dcterms:created xsi:type="dcterms:W3CDTF">2024-02-04T14:28:20Z</dcterms:created>
  <dcterms:modified xsi:type="dcterms:W3CDTF">2025-12-07T18:32:54Z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0x0101005B009C757D987E4689491E3EB50B9C39</vt:lpwstr>
  </property>
</Properties>
</file>