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Trebuchet MS Bold" charset="1" panose="020B0703020202020204"/>
      <p:regular r:id="rId16"/>
    </p:embeddedFont>
    <p:embeddedFont>
      <p:font typeface="Trebuchet MS" charset="1" panose="020B0603020202020204"/>
      <p:regular r:id="rId17"/>
    </p:embeddedFont>
    <p:embeddedFont>
      <p:font typeface="Klavika Bold" charset="1" panose="020B0806040000020004"/>
      <p:regular r:id="rId18"/>
    </p:embeddedFont>
    <p:embeddedFont>
      <p:font typeface="Klavika" charset="1" panose="020B0506040000020004"/>
      <p:regular r:id="rId19"/>
    </p:embeddedFont>
    <p:embeddedFont>
      <p:font typeface="Klavika Light" charset="1" panose="020B0506040000020004"/>
      <p:regular r:id="rId20"/>
    </p:embeddedFont>
    <p:embeddedFont>
      <p:font typeface="Klavika Medium" charset="1" panose="020B0803040000020004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jpe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Relationship Id="rId3" Target="../media/image7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0.png" Type="http://schemas.openxmlformats.org/officeDocument/2006/relationships/image"/><Relationship Id="rId4" Target="../media/image11.svg" Type="http://schemas.openxmlformats.org/officeDocument/2006/relationships/image"/><Relationship Id="rId5" Target="../media/image12.png" Type="http://schemas.openxmlformats.org/officeDocument/2006/relationships/image"/><Relationship Id="rId6" Target="../media/image13.png" Type="http://schemas.openxmlformats.org/officeDocument/2006/relationships/image"/><Relationship Id="rId7" Target="../media/image14.png" Type="http://schemas.openxmlformats.org/officeDocument/2006/relationships/image"/><Relationship Id="rId8" Target="../media/image1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png" Type="http://schemas.openxmlformats.org/officeDocument/2006/relationships/image"/><Relationship Id="rId11" Target="../media/image25.svg" Type="http://schemas.openxmlformats.org/officeDocument/2006/relationships/image"/><Relationship Id="rId12" Target="../media/image26.png" Type="http://schemas.openxmlformats.org/officeDocument/2006/relationships/image"/><Relationship Id="rId13" Target="../media/image27.svg" Type="http://schemas.openxmlformats.org/officeDocument/2006/relationships/image"/><Relationship Id="rId14" Target="../media/image28.png" Type="http://schemas.openxmlformats.org/officeDocument/2006/relationships/image"/><Relationship Id="rId15" Target="../media/image29.svg" Type="http://schemas.openxmlformats.org/officeDocument/2006/relationships/image"/><Relationship Id="rId16" Target="../media/image30.png" Type="http://schemas.openxmlformats.org/officeDocument/2006/relationships/image"/><Relationship Id="rId17" Target="../media/image31.svg" Type="http://schemas.openxmlformats.org/officeDocument/2006/relationships/image"/><Relationship Id="rId18" Target="../media/image32.png" Type="http://schemas.openxmlformats.org/officeDocument/2006/relationships/image"/><Relationship Id="rId19" Target="../media/image33.svg" Type="http://schemas.openxmlformats.org/officeDocument/2006/relationships/image"/><Relationship Id="rId2" Target="../media/image16.jpeg" Type="http://schemas.openxmlformats.org/officeDocument/2006/relationships/image"/><Relationship Id="rId20" Target="../media/image34.png" Type="http://schemas.openxmlformats.org/officeDocument/2006/relationships/image"/><Relationship Id="rId21" Target="../media/image35.png" Type="http://schemas.openxmlformats.org/officeDocument/2006/relationships/image"/><Relationship Id="rId22" Target="../media/image7.png" Type="http://schemas.openxmlformats.org/officeDocument/2006/relationships/image"/><Relationship Id="rId3" Target="../media/image17.png" Type="http://schemas.openxmlformats.org/officeDocument/2006/relationships/image"/><Relationship Id="rId4" Target="../media/image18.png" Type="http://schemas.openxmlformats.org/officeDocument/2006/relationships/image"/><Relationship Id="rId5" Target="../media/image19.svg" Type="http://schemas.openxmlformats.org/officeDocument/2006/relationships/image"/><Relationship Id="rId6" Target="../media/image20.png" Type="http://schemas.openxmlformats.org/officeDocument/2006/relationships/image"/><Relationship Id="rId7" Target="../media/image21.svg" Type="http://schemas.openxmlformats.org/officeDocument/2006/relationships/image"/><Relationship Id="rId8" Target="../media/image22.png" Type="http://schemas.openxmlformats.org/officeDocument/2006/relationships/image"/><Relationship Id="rId9" Target="../media/image23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6.jpeg" Type="http://schemas.openxmlformats.org/officeDocument/2006/relationships/image"/><Relationship Id="rId3" Target="../media/image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jpeg" Type="http://schemas.openxmlformats.org/officeDocument/2006/relationships/image"/><Relationship Id="rId3" Target="../media/image7.png" Type="http://schemas.openxmlformats.org/officeDocument/2006/relationships/image"/><Relationship Id="rId4" Target="../media/image38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jpeg" Type="http://schemas.openxmlformats.org/officeDocument/2006/relationships/image"/><Relationship Id="rId3" Target="../media/image40.png" Type="http://schemas.openxmlformats.org/officeDocument/2006/relationships/image"/><Relationship Id="rId4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jpeg" Type="http://schemas.openxmlformats.org/officeDocument/2006/relationships/image"/><Relationship Id="rId3" Target="../media/image42.png" Type="http://schemas.openxmlformats.org/officeDocument/2006/relationships/image"/><Relationship Id="rId4" Target="../media/image7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43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62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625545" y="-529110"/>
            <a:ext cx="11767527" cy="11175779"/>
          </a:xfrm>
          <a:custGeom>
            <a:avLst/>
            <a:gdLst/>
            <a:ahLst/>
            <a:cxnLst/>
            <a:rect r="r" b="b" t="t" l="l"/>
            <a:pathLst>
              <a:path h="11175779" w="11767527">
                <a:moveTo>
                  <a:pt x="0" y="0"/>
                </a:moveTo>
                <a:lnTo>
                  <a:pt x="11767527" y="0"/>
                </a:lnTo>
                <a:lnTo>
                  <a:pt x="11767527" y="11175779"/>
                </a:lnTo>
                <a:lnTo>
                  <a:pt x="0" y="111757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9000"/>
            </a:blip>
            <a:stretch>
              <a:fillRect l="-27978" t="0" r="-14478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610007" y="-959816"/>
            <a:ext cx="11402183" cy="11402183"/>
          </a:xfrm>
          <a:custGeom>
            <a:avLst/>
            <a:gdLst/>
            <a:ahLst/>
            <a:cxnLst/>
            <a:rect r="r" b="b" t="t" l="l"/>
            <a:pathLst>
              <a:path h="11402183" w="11402183">
                <a:moveTo>
                  <a:pt x="0" y="0"/>
                </a:moveTo>
                <a:lnTo>
                  <a:pt x="11402183" y="0"/>
                </a:lnTo>
                <a:lnTo>
                  <a:pt x="11402183" y="11402183"/>
                </a:lnTo>
                <a:lnTo>
                  <a:pt x="0" y="114021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1234988" y="5926529"/>
            <a:ext cx="2406063" cy="2396664"/>
            <a:chOff x="0" y="0"/>
            <a:chExt cx="6502400" cy="6477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116940" y="124149"/>
              <a:ext cx="6262195" cy="6234315"/>
            </a:xfrm>
            <a:custGeom>
              <a:avLst/>
              <a:gdLst/>
              <a:ahLst/>
              <a:cxnLst/>
              <a:rect r="r" b="b" t="t" l="l"/>
              <a:pathLst>
                <a:path h="6234315" w="6262195">
                  <a:moveTo>
                    <a:pt x="3131098" y="32"/>
                  </a:moveTo>
                  <a:cubicBezTo>
                    <a:pt x="2014135" y="-4964"/>
                    <a:pt x="979875" y="588062"/>
                    <a:pt x="419947" y="1554557"/>
                  </a:cubicBezTo>
                  <a:cubicBezTo>
                    <a:pt x="-139982" y="2521051"/>
                    <a:pt x="-139982" y="3713264"/>
                    <a:pt x="419947" y="4679759"/>
                  </a:cubicBezTo>
                  <a:cubicBezTo>
                    <a:pt x="979875" y="5646253"/>
                    <a:pt x="2014135" y="6239279"/>
                    <a:pt x="3131098" y="6234284"/>
                  </a:cubicBezTo>
                  <a:cubicBezTo>
                    <a:pt x="4248061" y="6239279"/>
                    <a:pt x="5282321" y="5646253"/>
                    <a:pt x="5842249" y="4679759"/>
                  </a:cubicBezTo>
                  <a:cubicBezTo>
                    <a:pt x="6402178" y="3713265"/>
                    <a:pt x="6402178" y="2521051"/>
                    <a:pt x="5842249" y="1554557"/>
                  </a:cubicBezTo>
                  <a:cubicBezTo>
                    <a:pt x="5282321" y="588063"/>
                    <a:pt x="4248061" y="-4963"/>
                    <a:pt x="3131098" y="32"/>
                  </a:cubicBezTo>
                  <a:close/>
                </a:path>
              </a:pathLst>
            </a:custGeom>
            <a:blipFill>
              <a:blip r:embed="rId5"/>
              <a:stretch>
                <a:fillRect l="-28162" t="-1991" r="-21860" b="-36792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73038" y="66269"/>
              <a:ext cx="6350000" cy="6349987"/>
            </a:xfrm>
            <a:custGeom>
              <a:avLst/>
              <a:gdLst/>
              <a:ahLst/>
              <a:cxnLst/>
              <a:rect r="r" b="b" t="t" l="l"/>
              <a:pathLst>
                <a:path h="6349987" w="6350000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006272"/>
            </a:solidFill>
          </p:spPr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4211132" y="3155451"/>
            <a:ext cx="2406063" cy="2396664"/>
            <a:chOff x="0" y="0"/>
            <a:chExt cx="6502400" cy="64770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116940" y="124149"/>
              <a:ext cx="6262195" cy="6234315"/>
            </a:xfrm>
            <a:custGeom>
              <a:avLst/>
              <a:gdLst/>
              <a:ahLst/>
              <a:cxnLst/>
              <a:rect r="r" b="b" t="t" l="l"/>
              <a:pathLst>
                <a:path h="6234315" w="6262195">
                  <a:moveTo>
                    <a:pt x="3131098" y="32"/>
                  </a:moveTo>
                  <a:cubicBezTo>
                    <a:pt x="2014135" y="-4964"/>
                    <a:pt x="979875" y="588062"/>
                    <a:pt x="419947" y="1554557"/>
                  </a:cubicBezTo>
                  <a:cubicBezTo>
                    <a:pt x="-139982" y="2521051"/>
                    <a:pt x="-139982" y="3713264"/>
                    <a:pt x="419947" y="4679759"/>
                  </a:cubicBezTo>
                  <a:cubicBezTo>
                    <a:pt x="979875" y="5646253"/>
                    <a:pt x="2014135" y="6239279"/>
                    <a:pt x="3131098" y="6234284"/>
                  </a:cubicBezTo>
                  <a:cubicBezTo>
                    <a:pt x="4248061" y="6239279"/>
                    <a:pt x="5282321" y="5646253"/>
                    <a:pt x="5842249" y="4679759"/>
                  </a:cubicBezTo>
                  <a:cubicBezTo>
                    <a:pt x="6402178" y="3713265"/>
                    <a:pt x="6402178" y="2521051"/>
                    <a:pt x="5842249" y="1554557"/>
                  </a:cubicBezTo>
                  <a:cubicBezTo>
                    <a:pt x="5282321" y="588063"/>
                    <a:pt x="4248061" y="-4963"/>
                    <a:pt x="3131098" y="32"/>
                  </a:cubicBezTo>
                  <a:close/>
                </a:path>
              </a:pathLst>
            </a:custGeom>
            <a:blipFill>
              <a:blip r:embed="rId6"/>
              <a:stretch>
                <a:fillRect l="-106667" t="-15261" r="-112943" b="-98898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73038" y="66269"/>
              <a:ext cx="6350000" cy="6349987"/>
            </a:xfrm>
            <a:custGeom>
              <a:avLst/>
              <a:gdLst/>
              <a:ahLst/>
              <a:cxnLst/>
              <a:rect r="r" b="b" t="t" l="l"/>
              <a:pathLst>
                <a:path h="6349987" w="6350000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006272"/>
            </a:solidFill>
          </p:spPr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10468110" y="1066800"/>
            <a:ext cx="2406063" cy="2396664"/>
            <a:chOff x="0" y="0"/>
            <a:chExt cx="6502400" cy="64770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116940" y="124149"/>
              <a:ext cx="6262195" cy="6234315"/>
            </a:xfrm>
            <a:custGeom>
              <a:avLst/>
              <a:gdLst/>
              <a:ahLst/>
              <a:cxnLst/>
              <a:rect r="r" b="b" t="t" l="l"/>
              <a:pathLst>
                <a:path h="6234315" w="6262195">
                  <a:moveTo>
                    <a:pt x="3131098" y="32"/>
                  </a:moveTo>
                  <a:cubicBezTo>
                    <a:pt x="2014135" y="-4964"/>
                    <a:pt x="979875" y="588062"/>
                    <a:pt x="419947" y="1554557"/>
                  </a:cubicBezTo>
                  <a:cubicBezTo>
                    <a:pt x="-139982" y="2521051"/>
                    <a:pt x="-139982" y="3713264"/>
                    <a:pt x="419947" y="4679759"/>
                  </a:cubicBezTo>
                  <a:cubicBezTo>
                    <a:pt x="979875" y="5646253"/>
                    <a:pt x="2014135" y="6239279"/>
                    <a:pt x="3131098" y="6234284"/>
                  </a:cubicBezTo>
                  <a:cubicBezTo>
                    <a:pt x="4248061" y="6239279"/>
                    <a:pt x="5282321" y="5646253"/>
                    <a:pt x="5842249" y="4679759"/>
                  </a:cubicBezTo>
                  <a:cubicBezTo>
                    <a:pt x="6402178" y="3713265"/>
                    <a:pt x="6402178" y="2521051"/>
                    <a:pt x="5842249" y="1554557"/>
                  </a:cubicBezTo>
                  <a:cubicBezTo>
                    <a:pt x="5282321" y="588063"/>
                    <a:pt x="4248061" y="-4963"/>
                    <a:pt x="3131098" y="32"/>
                  </a:cubicBezTo>
                  <a:close/>
                </a:path>
              </a:pathLst>
            </a:custGeom>
            <a:blipFill>
              <a:blip r:embed="rId7"/>
              <a:stretch>
                <a:fillRect l="-75715" t="-56504" r="-66631" b="-208463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73038" y="66269"/>
              <a:ext cx="6350000" cy="6349987"/>
            </a:xfrm>
            <a:custGeom>
              <a:avLst/>
              <a:gdLst/>
              <a:ahLst/>
              <a:cxnLst/>
              <a:rect r="r" b="b" t="t" l="l"/>
              <a:pathLst>
                <a:path h="6349987" w="6350000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006272"/>
            </a:solidFill>
          </p:spPr>
        </p:sp>
      </p:grpSp>
      <p:sp>
        <p:nvSpPr>
          <p:cNvPr name="Freeform 13" id="13"/>
          <p:cNvSpPr/>
          <p:nvPr/>
        </p:nvSpPr>
        <p:spPr>
          <a:xfrm flipH="false" flipV="false" rot="0">
            <a:off x="14068376" y="7887827"/>
            <a:ext cx="4219624" cy="2373538"/>
          </a:xfrm>
          <a:custGeom>
            <a:avLst/>
            <a:gdLst/>
            <a:ahLst/>
            <a:cxnLst/>
            <a:rect r="r" b="b" t="t" l="l"/>
            <a:pathLst>
              <a:path h="2373538" w="4219624">
                <a:moveTo>
                  <a:pt x="0" y="0"/>
                </a:moveTo>
                <a:lnTo>
                  <a:pt x="4219624" y="0"/>
                </a:lnTo>
                <a:lnTo>
                  <a:pt x="4219624" y="2373539"/>
                </a:lnTo>
                <a:lnTo>
                  <a:pt x="0" y="237353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092442" y="1155999"/>
            <a:ext cx="8776800" cy="2465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52"/>
              </a:lnSpc>
            </a:pPr>
            <a:r>
              <a:rPr lang="en-US" sz="7967" b="true">
                <a:solidFill>
                  <a:srgbClr val="FFFFFF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Varustuskindluse</a:t>
            </a:r>
          </a:p>
          <a:p>
            <a:pPr algn="l">
              <a:lnSpc>
                <a:spcPts val="6004"/>
              </a:lnSpc>
            </a:pPr>
            <a:r>
              <a:rPr lang="en-US" sz="6982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veebikonverents</a:t>
            </a:r>
          </a:p>
          <a:p>
            <a:pPr algn="l">
              <a:lnSpc>
                <a:spcPts val="6004"/>
              </a:lnSpc>
            </a:pPr>
            <a:r>
              <a:rPr lang="en-US" sz="6982" b="true">
                <a:solidFill>
                  <a:srgbClr val="FFFFFF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2025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087047" y="5577394"/>
            <a:ext cx="4654233" cy="954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86"/>
              </a:lnSpc>
            </a:pPr>
            <a:r>
              <a:rPr lang="en-US" sz="2986" b="true">
                <a:solidFill>
                  <a:srgbClr val="FFFFFF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Einari Kisel</a:t>
            </a:r>
          </a:p>
          <a:p>
            <a:pPr algn="ctr">
              <a:lnSpc>
                <a:spcPts val="2275"/>
              </a:lnSpc>
            </a:pPr>
            <a:r>
              <a:rPr lang="en-US" sz="2275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Kliimaministeeriumi</a:t>
            </a:r>
          </a:p>
          <a:p>
            <a:pPr algn="ctr">
              <a:lnSpc>
                <a:spcPts val="2275"/>
              </a:lnSpc>
            </a:pPr>
            <a:r>
              <a:rPr lang="en-US" sz="2275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nõunik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344025" y="3488743"/>
            <a:ext cx="4654233" cy="9540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86"/>
              </a:lnSpc>
            </a:pPr>
            <a:r>
              <a:rPr lang="en-US" sz="2986" b="true">
                <a:solidFill>
                  <a:srgbClr val="FFFFFF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Kalle Kilk</a:t>
            </a:r>
          </a:p>
          <a:p>
            <a:pPr algn="ctr">
              <a:lnSpc>
                <a:spcPts val="2275"/>
              </a:lnSpc>
            </a:pPr>
            <a:r>
              <a:rPr lang="en-US" sz="2275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Eleringi</a:t>
            </a:r>
          </a:p>
          <a:p>
            <a:pPr algn="ctr">
              <a:lnSpc>
                <a:spcPts val="2275"/>
              </a:lnSpc>
            </a:pPr>
            <a:r>
              <a:rPr lang="en-US" sz="2275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juhatuse esimees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110903" y="8354552"/>
            <a:ext cx="4654233" cy="9418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86"/>
              </a:lnSpc>
            </a:pPr>
            <a:r>
              <a:rPr lang="en-US" sz="2986" b="true">
                <a:solidFill>
                  <a:srgbClr val="FFFFFF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Martin Herem</a:t>
            </a:r>
          </a:p>
          <a:p>
            <a:pPr algn="ctr">
              <a:lnSpc>
                <a:spcPts val="2215"/>
              </a:lnSpc>
            </a:pPr>
            <a:r>
              <a:rPr lang="en-US" sz="2215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Kaitseväe</a:t>
            </a:r>
          </a:p>
          <a:p>
            <a:pPr algn="ctr">
              <a:lnSpc>
                <a:spcPts val="2215"/>
              </a:lnSpc>
            </a:pPr>
            <a:r>
              <a:rPr lang="en-US" sz="2215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endine juhataja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92442" y="4433227"/>
            <a:ext cx="10250799" cy="47922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8"/>
              </a:lnSpc>
            </a:pPr>
            <a:r>
              <a:rPr lang="en-US" sz="2844" b="true">
                <a:solidFill>
                  <a:srgbClr val="FFFFFF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11.00</a:t>
            </a:r>
            <a:r>
              <a:rPr lang="en-US" sz="284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Päevajuhi avasõnad</a:t>
            </a:r>
          </a:p>
          <a:p>
            <a:pPr algn="l">
              <a:lnSpc>
                <a:spcPts val="3498"/>
              </a:lnSpc>
            </a:pPr>
          </a:p>
          <a:p>
            <a:pPr algn="l">
              <a:lnSpc>
                <a:spcPts val="3498"/>
              </a:lnSpc>
            </a:pPr>
            <a:r>
              <a:rPr lang="en-US" sz="2844" b="true">
                <a:solidFill>
                  <a:srgbClr val="FFFFFF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11.05 Kalle Kilk “Varustuskindluse aruande põhisõnumid”</a:t>
            </a:r>
          </a:p>
          <a:p>
            <a:pPr algn="l">
              <a:lnSpc>
                <a:spcPts val="3498"/>
              </a:lnSpc>
            </a:pPr>
            <a:r>
              <a:rPr lang="en-US" sz="2844" b="true">
                <a:solidFill>
                  <a:srgbClr val="FFFFFF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30 min + Q&amp;A 10 min</a:t>
            </a:r>
          </a:p>
          <a:p>
            <a:pPr algn="l">
              <a:lnSpc>
                <a:spcPts val="3498"/>
              </a:lnSpc>
            </a:pPr>
          </a:p>
          <a:p>
            <a:pPr algn="l">
              <a:lnSpc>
                <a:spcPts val="3498"/>
              </a:lnSpc>
            </a:pPr>
            <a:r>
              <a:rPr lang="en-US" sz="2844" b="true">
                <a:solidFill>
                  <a:srgbClr val="FFFFFF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11.45 </a:t>
            </a:r>
            <a:r>
              <a:rPr lang="en-US" sz="2844" b="true">
                <a:solidFill>
                  <a:srgbClr val="FFFFFF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Einari Kisel </a:t>
            </a:r>
            <a:r>
              <a:rPr lang="en-US" sz="284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“Elektri varustuskindluse raamistik Energiamajanduse arengukava 2035 eelnõus”</a:t>
            </a:r>
          </a:p>
          <a:p>
            <a:pPr algn="l">
              <a:lnSpc>
                <a:spcPts val="3498"/>
              </a:lnSpc>
            </a:pPr>
            <a:r>
              <a:rPr lang="en-US" sz="284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20 min + Q&amp;A 10 min</a:t>
            </a:r>
          </a:p>
          <a:p>
            <a:pPr algn="l">
              <a:lnSpc>
                <a:spcPts val="3498"/>
              </a:lnSpc>
            </a:pPr>
          </a:p>
          <a:p>
            <a:pPr algn="l">
              <a:lnSpc>
                <a:spcPts val="3498"/>
              </a:lnSpc>
            </a:pPr>
            <a:r>
              <a:rPr lang="en-US" sz="2844" b="true">
                <a:solidFill>
                  <a:srgbClr val="FFFFFF"/>
                </a:solidFill>
                <a:latin typeface="Trebuchet MS Bold"/>
                <a:ea typeface="Trebuchet MS Bold"/>
                <a:cs typeface="Trebuchet MS Bold"/>
                <a:sym typeface="Trebuchet MS Bold"/>
              </a:rPr>
              <a:t>12.15 Martin Herem</a:t>
            </a:r>
            <a:r>
              <a:rPr lang="en-US" sz="284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“Ohud energeetikale Ukraina näitel”</a:t>
            </a:r>
          </a:p>
          <a:p>
            <a:pPr algn="l">
              <a:lnSpc>
                <a:spcPts val="3498"/>
              </a:lnSpc>
            </a:pPr>
            <a:r>
              <a:rPr lang="en-US" sz="2844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20 min + Q&amp;A 10 min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12188" y="-123450"/>
            <a:ext cx="18394373" cy="10567576"/>
          </a:xfrm>
          <a:custGeom>
            <a:avLst/>
            <a:gdLst/>
            <a:ahLst/>
            <a:cxnLst/>
            <a:rect r="r" b="b" t="t" l="l"/>
            <a:pathLst>
              <a:path h="10567576" w="18394373">
                <a:moveTo>
                  <a:pt x="0" y="0"/>
                </a:moveTo>
                <a:lnTo>
                  <a:pt x="18394373" y="0"/>
                </a:lnTo>
                <a:lnTo>
                  <a:pt x="18394373" y="10567576"/>
                </a:lnTo>
                <a:lnTo>
                  <a:pt x="0" y="105675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</a:blip>
            <a:stretch>
              <a:fillRect l="0" t="-9512" r="0" b="-6675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356123" y="4308462"/>
            <a:ext cx="13575754" cy="1593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699"/>
              </a:lnSpc>
            </a:pPr>
            <a:r>
              <a:rPr lang="en-US" sz="9999" b="true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Aitäh!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627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37144" y="-50882"/>
            <a:ext cx="18425144" cy="10337882"/>
          </a:xfrm>
          <a:custGeom>
            <a:avLst/>
            <a:gdLst/>
            <a:ahLst/>
            <a:cxnLst/>
            <a:rect r="r" b="b" t="t" l="l"/>
            <a:pathLst>
              <a:path h="10337882" w="18425144">
                <a:moveTo>
                  <a:pt x="0" y="0"/>
                </a:moveTo>
                <a:lnTo>
                  <a:pt x="18425144" y="0"/>
                </a:lnTo>
                <a:lnTo>
                  <a:pt x="18425144" y="10337882"/>
                </a:lnTo>
                <a:lnTo>
                  <a:pt x="0" y="103378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7000"/>
            </a:blip>
            <a:stretch>
              <a:fillRect l="0" t="-6994" r="-3685" b="-1635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142942" y="7955405"/>
            <a:ext cx="4145058" cy="2331595"/>
          </a:xfrm>
          <a:custGeom>
            <a:avLst/>
            <a:gdLst/>
            <a:ahLst/>
            <a:cxnLst/>
            <a:rect r="r" b="b" t="t" l="l"/>
            <a:pathLst>
              <a:path h="2331595" w="4145058">
                <a:moveTo>
                  <a:pt x="0" y="0"/>
                </a:moveTo>
                <a:lnTo>
                  <a:pt x="4145058" y="0"/>
                </a:lnTo>
                <a:lnTo>
                  <a:pt x="4145058" y="2331595"/>
                </a:lnTo>
                <a:lnTo>
                  <a:pt x="0" y="23315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356123" y="4170171"/>
            <a:ext cx="13575754" cy="4223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59"/>
              </a:lnSpc>
            </a:pPr>
            <a:r>
              <a:rPr lang="en-US" b="true" sz="79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Varustuskindluse aruanne</a:t>
            </a:r>
          </a:p>
          <a:p>
            <a:pPr algn="ctr">
              <a:lnSpc>
                <a:spcPts val="6420"/>
              </a:lnSpc>
            </a:pPr>
            <a:r>
              <a:rPr lang="en-US" sz="60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2025 kokkuvõte</a:t>
            </a:r>
          </a:p>
          <a:p>
            <a:pPr algn="ctr">
              <a:lnSpc>
                <a:spcPts val="6420"/>
              </a:lnSpc>
            </a:pPr>
          </a:p>
          <a:p>
            <a:pPr algn="ctr">
              <a:lnSpc>
                <a:spcPts val="6420"/>
              </a:lnSpc>
            </a:pPr>
            <a:r>
              <a:rPr lang="en-US" sz="60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Kalle Kilk</a:t>
            </a:r>
          </a:p>
          <a:p>
            <a:pPr algn="ctr">
              <a:lnSpc>
                <a:spcPts val="4280"/>
              </a:lnSpc>
            </a:pPr>
            <a:r>
              <a:rPr lang="en-US" sz="40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9. detsember 2025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7CD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670229" y="-129662"/>
            <a:ext cx="7971373" cy="10570480"/>
          </a:xfrm>
          <a:custGeom>
            <a:avLst/>
            <a:gdLst/>
            <a:ahLst/>
            <a:cxnLst/>
            <a:rect r="r" b="b" t="t" l="l"/>
            <a:pathLst>
              <a:path h="10570480" w="7971373">
                <a:moveTo>
                  <a:pt x="0" y="0"/>
                </a:moveTo>
                <a:lnTo>
                  <a:pt x="7971372" y="0"/>
                </a:lnTo>
                <a:lnTo>
                  <a:pt x="7971372" y="10570480"/>
                </a:lnTo>
                <a:lnTo>
                  <a:pt x="0" y="105704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551" t="0" r="-38551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670229" y="-129662"/>
            <a:ext cx="7713154" cy="10570480"/>
            <a:chOff x="0" y="0"/>
            <a:chExt cx="2031448" cy="278399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031448" cy="2783995"/>
            </a:xfrm>
            <a:custGeom>
              <a:avLst/>
              <a:gdLst/>
              <a:ahLst/>
              <a:cxnLst/>
              <a:rect r="r" b="b" t="t" l="l"/>
              <a:pathLst>
                <a:path h="2783995" w="2031448">
                  <a:moveTo>
                    <a:pt x="0" y="0"/>
                  </a:moveTo>
                  <a:lnTo>
                    <a:pt x="2031448" y="0"/>
                  </a:lnTo>
                  <a:lnTo>
                    <a:pt x="2031448" y="2783995"/>
                  </a:lnTo>
                  <a:lnTo>
                    <a:pt x="0" y="2783995"/>
                  </a:lnTo>
                  <a:close/>
                </a:path>
              </a:pathLst>
            </a:custGeom>
            <a:solidFill>
              <a:srgbClr val="3C4017">
                <a:alpha val="53725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0"/>
              <a:ext cx="2031448" cy="28792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95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00075" y="4769719"/>
            <a:ext cx="8470762" cy="1464651"/>
            <a:chOff x="0" y="0"/>
            <a:chExt cx="2230983" cy="38575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230983" cy="385752"/>
            </a:xfrm>
            <a:custGeom>
              <a:avLst/>
              <a:gdLst/>
              <a:ahLst/>
              <a:cxnLst/>
              <a:rect r="r" b="b" t="t" l="l"/>
              <a:pathLst>
                <a:path h="385752" w="2230983">
                  <a:moveTo>
                    <a:pt x="17365" y="0"/>
                  </a:moveTo>
                  <a:lnTo>
                    <a:pt x="2213617" y="0"/>
                  </a:lnTo>
                  <a:cubicBezTo>
                    <a:pt x="2223208" y="0"/>
                    <a:pt x="2230983" y="7775"/>
                    <a:pt x="2230983" y="17365"/>
                  </a:cubicBezTo>
                  <a:lnTo>
                    <a:pt x="2230983" y="368387"/>
                  </a:lnTo>
                  <a:cubicBezTo>
                    <a:pt x="2230983" y="372992"/>
                    <a:pt x="2229153" y="377409"/>
                    <a:pt x="2225896" y="380666"/>
                  </a:cubicBezTo>
                  <a:cubicBezTo>
                    <a:pt x="2222640" y="383922"/>
                    <a:pt x="2218223" y="385752"/>
                    <a:pt x="2213617" y="385752"/>
                  </a:cubicBezTo>
                  <a:lnTo>
                    <a:pt x="17365" y="385752"/>
                  </a:lnTo>
                  <a:cubicBezTo>
                    <a:pt x="12760" y="385752"/>
                    <a:pt x="8343" y="383922"/>
                    <a:pt x="5086" y="380666"/>
                  </a:cubicBezTo>
                  <a:cubicBezTo>
                    <a:pt x="1830" y="377409"/>
                    <a:pt x="0" y="372992"/>
                    <a:pt x="0" y="368387"/>
                  </a:cubicBezTo>
                  <a:lnTo>
                    <a:pt x="0" y="17365"/>
                  </a:lnTo>
                  <a:cubicBezTo>
                    <a:pt x="0" y="12760"/>
                    <a:pt x="1830" y="8343"/>
                    <a:pt x="5086" y="5086"/>
                  </a:cubicBezTo>
                  <a:cubicBezTo>
                    <a:pt x="8343" y="1830"/>
                    <a:pt x="12760" y="0"/>
                    <a:pt x="17365" y="0"/>
                  </a:cubicBezTo>
                  <a:close/>
                </a:path>
              </a:pathLst>
            </a:custGeom>
            <a:solidFill>
              <a:srgbClr val="006272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95250"/>
              <a:ext cx="2230983" cy="4810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95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968117" y="4994243"/>
            <a:ext cx="984292" cy="958454"/>
          </a:xfrm>
          <a:custGeom>
            <a:avLst/>
            <a:gdLst/>
            <a:ahLst/>
            <a:cxnLst/>
            <a:rect r="r" b="b" t="t" l="l"/>
            <a:pathLst>
              <a:path h="958454" w="984292">
                <a:moveTo>
                  <a:pt x="0" y="0"/>
                </a:moveTo>
                <a:lnTo>
                  <a:pt x="984291" y="0"/>
                </a:lnTo>
                <a:lnTo>
                  <a:pt x="984291" y="958454"/>
                </a:lnTo>
                <a:lnTo>
                  <a:pt x="0" y="9584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600075" y="7546271"/>
            <a:ext cx="2374461" cy="2021268"/>
            <a:chOff x="0" y="0"/>
            <a:chExt cx="625373" cy="53235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25373" cy="532350"/>
            </a:xfrm>
            <a:custGeom>
              <a:avLst/>
              <a:gdLst/>
              <a:ahLst/>
              <a:cxnLst/>
              <a:rect r="r" b="b" t="t" l="l"/>
              <a:pathLst>
                <a:path h="532350" w="625373">
                  <a:moveTo>
                    <a:pt x="61949" y="0"/>
                  </a:moveTo>
                  <a:lnTo>
                    <a:pt x="563423" y="0"/>
                  </a:lnTo>
                  <a:cubicBezTo>
                    <a:pt x="579853" y="0"/>
                    <a:pt x="595610" y="6527"/>
                    <a:pt x="607228" y="18145"/>
                  </a:cubicBezTo>
                  <a:cubicBezTo>
                    <a:pt x="618846" y="29762"/>
                    <a:pt x="625373" y="45519"/>
                    <a:pt x="625373" y="61949"/>
                  </a:cubicBezTo>
                  <a:lnTo>
                    <a:pt x="625373" y="470401"/>
                  </a:lnTo>
                  <a:cubicBezTo>
                    <a:pt x="625373" y="504615"/>
                    <a:pt x="597637" y="532350"/>
                    <a:pt x="563423" y="532350"/>
                  </a:cubicBezTo>
                  <a:lnTo>
                    <a:pt x="61949" y="532350"/>
                  </a:lnTo>
                  <a:cubicBezTo>
                    <a:pt x="45519" y="532350"/>
                    <a:pt x="29762" y="525824"/>
                    <a:pt x="18145" y="514206"/>
                  </a:cubicBezTo>
                  <a:cubicBezTo>
                    <a:pt x="6527" y="502588"/>
                    <a:pt x="0" y="486831"/>
                    <a:pt x="0" y="470401"/>
                  </a:cubicBezTo>
                  <a:lnTo>
                    <a:pt x="0" y="61949"/>
                  </a:lnTo>
                  <a:cubicBezTo>
                    <a:pt x="0" y="45519"/>
                    <a:pt x="6527" y="29762"/>
                    <a:pt x="18145" y="18145"/>
                  </a:cubicBezTo>
                  <a:cubicBezTo>
                    <a:pt x="29762" y="6527"/>
                    <a:pt x="45519" y="0"/>
                    <a:pt x="61949" y="0"/>
                  </a:cubicBezTo>
                  <a:close/>
                </a:path>
              </a:pathLst>
            </a:custGeom>
            <a:solidFill>
              <a:srgbClr val="00627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95250"/>
              <a:ext cx="625373" cy="627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95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3051544" y="7546271"/>
            <a:ext cx="2374461" cy="2021268"/>
            <a:chOff x="0" y="0"/>
            <a:chExt cx="625373" cy="53235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25373" cy="532350"/>
            </a:xfrm>
            <a:custGeom>
              <a:avLst/>
              <a:gdLst/>
              <a:ahLst/>
              <a:cxnLst/>
              <a:rect r="r" b="b" t="t" l="l"/>
              <a:pathLst>
                <a:path h="532350" w="625373">
                  <a:moveTo>
                    <a:pt x="61949" y="0"/>
                  </a:moveTo>
                  <a:lnTo>
                    <a:pt x="563423" y="0"/>
                  </a:lnTo>
                  <a:cubicBezTo>
                    <a:pt x="579853" y="0"/>
                    <a:pt x="595610" y="6527"/>
                    <a:pt x="607228" y="18145"/>
                  </a:cubicBezTo>
                  <a:cubicBezTo>
                    <a:pt x="618846" y="29762"/>
                    <a:pt x="625373" y="45519"/>
                    <a:pt x="625373" y="61949"/>
                  </a:cubicBezTo>
                  <a:lnTo>
                    <a:pt x="625373" y="470401"/>
                  </a:lnTo>
                  <a:cubicBezTo>
                    <a:pt x="625373" y="504615"/>
                    <a:pt x="597637" y="532350"/>
                    <a:pt x="563423" y="532350"/>
                  </a:cubicBezTo>
                  <a:lnTo>
                    <a:pt x="61949" y="532350"/>
                  </a:lnTo>
                  <a:cubicBezTo>
                    <a:pt x="45519" y="532350"/>
                    <a:pt x="29762" y="525824"/>
                    <a:pt x="18145" y="514206"/>
                  </a:cubicBezTo>
                  <a:cubicBezTo>
                    <a:pt x="6527" y="502588"/>
                    <a:pt x="0" y="486831"/>
                    <a:pt x="0" y="470401"/>
                  </a:cubicBezTo>
                  <a:lnTo>
                    <a:pt x="0" y="61949"/>
                  </a:lnTo>
                  <a:cubicBezTo>
                    <a:pt x="0" y="45519"/>
                    <a:pt x="6527" y="29762"/>
                    <a:pt x="18145" y="18145"/>
                  </a:cubicBezTo>
                  <a:cubicBezTo>
                    <a:pt x="29762" y="6527"/>
                    <a:pt x="45519" y="0"/>
                    <a:pt x="61949" y="0"/>
                  </a:cubicBezTo>
                  <a:close/>
                </a:path>
              </a:pathLst>
            </a:custGeom>
            <a:solidFill>
              <a:srgbClr val="3FA4A9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0"/>
              <a:ext cx="625373" cy="627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95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5502206" y="7546271"/>
            <a:ext cx="2374461" cy="2021268"/>
            <a:chOff x="0" y="0"/>
            <a:chExt cx="625373" cy="53235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25373" cy="532350"/>
            </a:xfrm>
            <a:custGeom>
              <a:avLst/>
              <a:gdLst/>
              <a:ahLst/>
              <a:cxnLst/>
              <a:rect r="r" b="b" t="t" l="l"/>
              <a:pathLst>
                <a:path h="532350" w="625373">
                  <a:moveTo>
                    <a:pt x="61949" y="0"/>
                  </a:moveTo>
                  <a:lnTo>
                    <a:pt x="563423" y="0"/>
                  </a:lnTo>
                  <a:cubicBezTo>
                    <a:pt x="579853" y="0"/>
                    <a:pt x="595610" y="6527"/>
                    <a:pt x="607228" y="18145"/>
                  </a:cubicBezTo>
                  <a:cubicBezTo>
                    <a:pt x="618846" y="29762"/>
                    <a:pt x="625373" y="45519"/>
                    <a:pt x="625373" y="61949"/>
                  </a:cubicBezTo>
                  <a:lnTo>
                    <a:pt x="625373" y="470401"/>
                  </a:lnTo>
                  <a:cubicBezTo>
                    <a:pt x="625373" y="504615"/>
                    <a:pt x="597637" y="532350"/>
                    <a:pt x="563423" y="532350"/>
                  </a:cubicBezTo>
                  <a:lnTo>
                    <a:pt x="61949" y="532350"/>
                  </a:lnTo>
                  <a:cubicBezTo>
                    <a:pt x="45519" y="532350"/>
                    <a:pt x="29762" y="525824"/>
                    <a:pt x="18145" y="514206"/>
                  </a:cubicBezTo>
                  <a:cubicBezTo>
                    <a:pt x="6527" y="502588"/>
                    <a:pt x="0" y="486831"/>
                    <a:pt x="0" y="470401"/>
                  </a:cubicBezTo>
                  <a:lnTo>
                    <a:pt x="0" y="61949"/>
                  </a:lnTo>
                  <a:cubicBezTo>
                    <a:pt x="0" y="45519"/>
                    <a:pt x="6527" y="29762"/>
                    <a:pt x="18145" y="18145"/>
                  </a:cubicBezTo>
                  <a:cubicBezTo>
                    <a:pt x="29762" y="6527"/>
                    <a:pt x="45519" y="0"/>
                    <a:pt x="61949" y="0"/>
                  </a:cubicBezTo>
                  <a:close/>
                </a:path>
              </a:pathLst>
            </a:custGeom>
            <a:solidFill>
              <a:srgbClr val="80AFA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95250"/>
              <a:ext cx="625373" cy="627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95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7952867" y="7546271"/>
            <a:ext cx="2374461" cy="2021268"/>
            <a:chOff x="0" y="0"/>
            <a:chExt cx="625373" cy="53235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25373" cy="532350"/>
            </a:xfrm>
            <a:custGeom>
              <a:avLst/>
              <a:gdLst/>
              <a:ahLst/>
              <a:cxnLst/>
              <a:rect r="r" b="b" t="t" l="l"/>
              <a:pathLst>
                <a:path h="532350" w="625373">
                  <a:moveTo>
                    <a:pt x="61949" y="0"/>
                  </a:moveTo>
                  <a:lnTo>
                    <a:pt x="563423" y="0"/>
                  </a:lnTo>
                  <a:cubicBezTo>
                    <a:pt x="579853" y="0"/>
                    <a:pt x="595610" y="6527"/>
                    <a:pt x="607228" y="18145"/>
                  </a:cubicBezTo>
                  <a:cubicBezTo>
                    <a:pt x="618846" y="29762"/>
                    <a:pt x="625373" y="45519"/>
                    <a:pt x="625373" y="61949"/>
                  </a:cubicBezTo>
                  <a:lnTo>
                    <a:pt x="625373" y="470401"/>
                  </a:lnTo>
                  <a:cubicBezTo>
                    <a:pt x="625373" y="504615"/>
                    <a:pt x="597637" y="532350"/>
                    <a:pt x="563423" y="532350"/>
                  </a:cubicBezTo>
                  <a:lnTo>
                    <a:pt x="61949" y="532350"/>
                  </a:lnTo>
                  <a:cubicBezTo>
                    <a:pt x="45519" y="532350"/>
                    <a:pt x="29762" y="525824"/>
                    <a:pt x="18145" y="514206"/>
                  </a:cubicBezTo>
                  <a:cubicBezTo>
                    <a:pt x="6527" y="502588"/>
                    <a:pt x="0" y="486831"/>
                    <a:pt x="0" y="470401"/>
                  </a:cubicBezTo>
                  <a:lnTo>
                    <a:pt x="0" y="61949"/>
                  </a:lnTo>
                  <a:cubicBezTo>
                    <a:pt x="0" y="45519"/>
                    <a:pt x="6527" y="29762"/>
                    <a:pt x="18145" y="18145"/>
                  </a:cubicBezTo>
                  <a:cubicBezTo>
                    <a:pt x="29762" y="6527"/>
                    <a:pt x="45519" y="0"/>
                    <a:pt x="61949" y="0"/>
                  </a:cubicBezTo>
                  <a:close/>
                </a:path>
              </a:pathLst>
            </a:custGeom>
            <a:solidFill>
              <a:srgbClr val="A1D4D4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95250"/>
              <a:ext cx="625373" cy="627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95"/>
                </a:lnSpc>
              </a:pPr>
            </a:p>
          </p:txBody>
        </p:sp>
      </p:grpSp>
      <p:grpSp>
        <p:nvGrpSpPr>
          <p:cNvPr name="Group 22" id="22"/>
          <p:cNvGrpSpPr>
            <a:grpSpLocks noChangeAspect="true"/>
          </p:cNvGrpSpPr>
          <p:nvPr/>
        </p:nvGrpSpPr>
        <p:grpSpPr>
          <a:xfrm rot="0">
            <a:off x="6271038" y="7641391"/>
            <a:ext cx="836798" cy="836798"/>
            <a:chOff x="0" y="0"/>
            <a:chExt cx="648000" cy="648000"/>
          </a:xfrm>
        </p:grpSpPr>
        <p:sp>
          <p:nvSpPr>
            <p:cNvPr name="Freeform 23" id="23" descr="A hand with a dollar sign  AI-generated content may be incorrect."/>
            <p:cNvSpPr/>
            <p:nvPr/>
          </p:nvSpPr>
          <p:spPr>
            <a:xfrm flipH="false" flipV="false" rot="0">
              <a:off x="0" y="0"/>
              <a:ext cx="647954" cy="647954"/>
            </a:xfrm>
            <a:custGeom>
              <a:avLst/>
              <a:gdLst/>
              <a:ahLst/>
              <a:cxnLst/>
              <a:rect r="r" b="b" t="t" l="l"/>
              <a:pathLst>
                <a:path h="647954" w="647954">
                  <a:moveTo>
                    <a:pt x="0" y="0"/>
                  </a:moveTo>
                  <a:lnTo>
                    <a:pt x="647954" y="0"/>
                  </a:lnTo>
                  <a:lnTo>
                    <a:pt x="647954" y="647954"/>
                  </a:lnTo>
                  <a:lnTo>
                    <a:pt x="0" y="64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-7" b="-7"/>
              </a:stretch>
            </a:blipFill>
          </p:spPr>
        </p:sp>
      </p:grpSp>
      <p:grpSp>
        <p:nvGrpSpPr>
          <p:cNvPr name="Group 24" id="24"/>
          <p:cNvGrpSpPr>
            <a:grpSpLocks noChangeAspect="true"/>
          </p:cNvGrpSpPr>
          <p:nvPr/>
        </p:nvGrpSpPr>
        <p:grpSpPr>
          <a:xfrm rot="0">
            <a:off x="1368907" y="7651046"/>
            <a:ext cx="836798" cy="836798"/>
            <a:chOff x="0" y="0"/>
            <a:chExt cx="720000" cy="720000"/>
          </a:xfrm>
        </p:grpSpPr>
        <p:sp>
          <p:nvSpPr>
            <p:cNvPr name="Freeform 25" id="25" descr="A white line drawing of a plug and a sun with lightning bolt  AI-generated content may be incorrect."/>
            <p:cNvSpPr/>
            <p:nvPr/>
          </p:nvSpPr>
          <p:spPr>
            <a:xfrm flipH="false" flipV="false" rot="0">
              <a:off x="0" y="0"/>
              <a:ext cx="719963" cy="719963"/>
            </a:xfrm>
            <a:custGeom>
              <a:avLst/>
              <a:gdLst/>
              <a:ahLst/>
              <a:cxnLst/>
              <a:rect r="r" b="b" t="t" l="l"/>
              <a:pathLst>
                <a:path h="719963" w="719963">
                  <a:moveTo>
                    <a:pt x="0" y="0"/>
                  </a:moveTo>
                  <a:lnTo>
                    <a:pt x="719963" y="0"/>
                  </a:lnTo>
                  <a:lnTo>
                    <a:pt x="719963" y="719963"/>
                  </a:lnTo>
                  <a:lnTo>
                    <a:pt x="0" y="7199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-5" b="-5"/>
              </a:stretch>
            </a:blipFill>
          </p:spPr>
        </p:sp>
      </p:grpSp>
      <p:grpSp>
        <p:nvGrpSpPr>
          <p:cNvPr name="Group 26" id="26"/>
          <p:cNvGrpSpPr>
            <a:grpSpLocks noChangeAspect="true"/>
          </p:cNvGrpSpPr>
          <p:nvPr/>
        </p:nvGrpSpPr>
        <p:grpSpPr>
          <a:xfrm rot="0">
            <a:off x="8725601" y="7641391"/>
            <a:ext cx="836798" cy="836798"/>
            <a:chOff x="0" y="0"/>
            <a:chExt cx="648000" cy="648000"/>
          </a:xfrm>
        </p:grpSpPr>
        <p:sp>
          <p:nvSpPr>
            <p:cNvPr name="Freeform 27" id="27" descr="A white outline of a person with stars above it  AI-generated content may be incorrect."/>
            <p:cNvSpPr/>
            <p:nvPr/>
          </p:nvSpPr>
          <p:spPr>
            <a:xfrm flipH="false" flipV="false" rot="0">
              <a:off x="0" y="0"/>
              <a:ext cx="647954" cy="647954"/>
            </a:xfrm>
            <a:custGeom>
              <a:avLst/>
              <a:gdLst/>
              <a:ahLst/>
              <a:cxnLst/>
              <a:rect r="r" b="b" t="t" l="l"/>
              <a:pathLst>
                <a:path h="647954" w="647954">
                  <a:moveTo>
                    <a:pt x="0" y="0"/>
                  </a:moveTo>
                  <a:lnTo>
                    <a:pt x="647954" y="0"/>
                  </a:lnTo>
                  <a:lnTo>
                    <a:pt x="647954" y="647954"/>
                  </a:lnTo>
                  <a:lnTo>
                    <a:pt x="0" y="64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7" b="-7"/>
              </a:stretch>
            </a:blipFill>
          </p:spPr>
        </p:sp>
      </p:grpSp>
      <p:grpSp>
        <p:nvGrpSpPr>
          <p:cNvPr name="Group 28" id="28"/>
          <p:cNvGrpSpPr>
            <a:grpSpLocks noChangeAspect="true"/>
          </p:cNvGrpSpPr>
          <p:nvPr/>
        </p:nvGrpSpPr>
        <p:grpSpPr>
          <a:xfrm rot="0">
            <a:off x="3820376" y="7651046"/>
            <a:ext cx="836798" cy="836798"/>
            <a:chOff x="0" y="0"/>
            <a:chExt cx="648000" cy="648000"/>
          </a:xfrm>
        </p:grpSpPr>
        <p:sp>
          <p:nvSpPr>
            <p:cNvPr name="Freeform 29" id="29" descr="A white line drawing of a shield with a lightning bolt  AI-generated content may be incorrect."/>
            <p:cNvSpPr/>
            <p:nvPr/>
          </p:nvSpPr>
          <p:spPr>
            <a:xfrm flipH="false" flipV="false" rot="0">
              <a:off x="0" y="0"/>
              <a:ext cx="647954" cy="647954"/>
            </a:xfrm>
            <a:custGeom>
              <a:avLst/>
              <a:gdLst/>
              <a:ahLst/>
              <a:cxnLst/>
              <a:rect r="r" b="b" t="t" l="l"/>
              <a:pathLst>
                <a:path h="647954" w="647954">
                  <a:moveTo>
                    <a:pt x="0" y="0"/>
                  </a:moveTo>
                  <a:lnTo>
                    <a:pt x="647954" y="0"/>
                  </a:lnTo>
                  <a:lnTo>
                    <a:pt x="647954" y="647954"/>
                  </a:lnTo>
                  <a:lnTo>
                    <a:pt x="0" y="64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-7" b="-7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11254114" y="2498260"/>
            <a:ext cx="6450001" cy="6007570"/>
            <a:chOff x="0" y="0"/>
            <a:chExt cx="1698766" cy="1582241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1698766" cy="1582241"/>
            </a:xfrm>
            <a:custGeom>
              <a:avLst/>
              <a:gdLst/>
              <a:ahLst/>
              <a:cxnLst/>
              <a:rect r="r" b="b" t="t" l="l"/>
              <a:pathLst>
                <a:path h="1582241" w="1698766">
                  <a:moveTo>
                    <a:pt x="22806" y="0"/>
                  </a:moveTo>
                  <a:lnTo>
                    <a:pt x="1675960" y="0"/>
                  </a:lnTo>
                  <a:cubicBezTo>
                    <a:pt x="1688555" y="0"/>
                    <a:pt x="1698766" y="10210"/>
                    <a:pt x="1698766" y="22806"/>
                  </a:cubicBezTo>
                  <a:lnTo>
                    <a:pt x="1698766" y="1559435"/>
                  </a:lnTo>
                  <a:cubicBezTo>
                    <a:pt x="1698766" y="1572030"/>
                    <a:pt x="1688555" y="1582241"/>
                    <a:pt x="1675960" y="1582241"/>
                  </a:cubicBezTo>
                  <a:lnTo>
                    <a:pt x="22806" y="1582241"/>
                  </a:lnTo>
                  <a:cubicBezTo>
                    <a:pt x="10210" y="1582241"/>
                    <a:pt x="0" y="1572030"/>
                    <a:pt x="0" y="1559435"/>
                  </a:cubicBezTo>
                  <a:lnTo>
                    <a:pt x="0" y="22806"/>
                  </a:lnTo>
                  <a:cubicBezTo>
                    <a:pt x="0" y="10210"/>
                    <a:pt x="10210" y="0"/>
                    <a:pt x="22806" y="0"/>
                  </a:cubicBezTo>
                  <a:close/>
                </a:path>
              </a:pathLst>
            </a:custGeom>
            <a:solidFill>
              <a:srgbClr val="FFFFFF">
                <a:alpha val="23922"/>
              </a:srgbClr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95250"/>
              <a:ext cx="1698766" cy="16774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95"/>
                </a:lnSpc>
              </a:pPr>
            </a:p>
          </p:txBody>
        </p:sp>
      </p:grpSp>
      <p:sp>
        <p:nvSpPr>
          <p:cNvPr name="TextBox 33" id="33"/>
          <p:cNvSpPr txBox="true"/>
          <p:nvPr/>
        </p:nvSpPr>
        <p:spPr>
          <a:xfrm rot="0">
            <a:off x="628650" y="897012"/>
            <a:ext cx="9241054" cy="16040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3200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Eleringi visioon 2035:</a:t>
            </a:r>
          </a:p>
          <a:p>
            <a:pPr algn="l">
              <a:lnSpc>
                <a:spcPts val="4409"/>
              </a:lnSpc>
            </a:pPr>
            <a:r>
              <a:rPr lang="en-US" b="true" sz="4199">
                <a:solidFill>
                  <a:srgbClr val="006272"/>
                </a:solidFill>
                <a:latin typeface="Klavika Bold"/>
                <a:ea typeface="Klavika Bold"/>
                <a:cs typeface="Klavika Bold"/>
                <a:sym typeface="Klavika Bold"/>
              </a:rPr>
              <a:t>Eesti, kus energia loob kindlustunnet, kestvat heaolu ja uusi võimalusi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628650" y="2662238"/>
            <a:ext cx="9241054" cy="2081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24"/>
              </a:lnSpc>
            </a:pP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Eleringi strateegia aastani 2035 kirje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ldab 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t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eekonda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, 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mille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 ee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smä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r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k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 o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n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 k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uju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nd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ada usa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l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d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us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väärne, ühenda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tu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d ja tulevikuki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n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d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e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l Ees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t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i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 e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nergiasü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st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eem. Muutu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v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 kliim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a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, geopolii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t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iline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 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pid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e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tus j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a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 tehn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ol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oogia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 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kiire 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a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reng toovad kaasa nii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 uusi 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ootusi ku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i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 k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a</a:t>
            </a:r>
            <a:r>
              <a:rPr lang="en-US" sz="249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 riske. </a:t>
            </a:r>
          </a:p>
          <a:p>
            <a:pPr algn="l">
              <a:lnSpc>
                <a:spcPts val="2624"/>
              </a:lnSpc>
            </a:pPr>
          </a:p>
          <a:p>
            <a:pPr algn="l">
              <a:lnSpc>
                <a:spcPts val="3149"/>
              </a:lnSpc>
            </a:pPr>
            <a:r>
              <a:rPr lang="en-US" b="true" sz="2999">
                <a:solidFill>
                  <a:srgbClr val="006272"/>
                </a:solidFill>
                <a:latin typeface="Klavika Bold"/>
                <a:ea typeface="Klavika Bold"/>
                <a:cs typeface="Klavika Bold"/>
                <a:sym typeface="Klavika Bold"/>
              </a:rPr>
              <a:t>Eleringi missioon: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292450" y="4944850"/>
            <a:ext cx="7749052" cy="111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93"/>
              </a:lnSpc>
            </a:pPr>
            <a:r>
              <a:rPr lang="en-US" sz="3898" b="true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Hoiame Eestis igas olukorras</a:t>
            </a:r>
          </a:p>
          <a:p>
            <a:pPr algn="l">
              <a:lnSpc>
                <a:spcPts val="4093"/>
              </a:lnSpc>
            </a:pPr>
            <a:r>
              <a:rPr lang="en-US" sz="3898" b="true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tuled põlemas ja kodud soojas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628650" y="6612821"/>
            <a:ext cx="8470762" cy="857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9"/>
              </a:lnSpc>
            </a:pPr>
            <a:r>
              <a:rPr lang="en-US" b="true" sz="2999">
                <a:solidFill>
                  <a:srgbClr val="006272"/>
                </a:solidFill>
                <a:latin typeface="Klavika Bold"/>
                <a:ea typeface="Klavika Bold"/>
                <a:cs typeface="Klavika Bold"/>
                <a:sym typeface="Klavika Bold"/>
              </a:rPr>
              <a:t>Eleringi missiooni ja visiooni elluviimiseks on neli strateegilist eesmärki: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827060" y="8592359"/>
            <a:ext cx="1920492" cy="728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19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Elektri ja gaasi varustuskindlus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3278529" y="8592359"/>
            <a:ext cx="1920492" cy="728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19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Energia-julgeolek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5577598" y="8592359"/>
            <a:ext cx="2223677" cy="728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19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Energiahindade konkurentsivõime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8023641" y="8592359"/>
            <a:ext cx="2223677" cy="728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19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T</a:t>
            </a:r>
            <a:r>
              <a:rPr lang="en-US" sz="219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ipptasemel kliendikogemus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1254114" y="1762120"/>
            <a:ext cx="6005186" cy="552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75"/>
              </a:lnSpc>
            </a:pPr>
            <a:r>
              <a:rPr lang="en-US" b="true" sz="3500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Võtmetegevused aastani 2035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1254114" y="2741602"/>
            <a:ext cx="6191762" cy="52825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8" indent="-302259" lvl="1">
              <a:lnSpc>
                <a:spcPts val="29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Investeerime kriisivalmidusse ja tõstame taastevõimekust</a:t>
            </a:r>
          </a:p>
          <a:p>
            <a:pPr algn="l">
              <a:lnSpc>
                <a:spcPts val="2939"/>
              </a:lnSpc>
            </a:pPr>
          </a:p>
          <a:p>
            <a:pPr algn="l" marL="604518" indent="-302259" lvl="1">
              <a:lnSpc>
                <a:spcPts val="29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Korraldame uute juhitavate elektrijaamade hanked</a:t>
            </a:r>
          </a:p>
          <a:p>
            <a:pPr algn="l">
              <a:lnSpc>
                <a:spcPts val="2939"/>
              </a:lnSpc>
            </a:pPr>
          </a:p>
          <a:p>
            <a:pPr algn="l" marL="604518" indent="-302259" lvl="1">
              <a:lnSpc>
                <a:spcPts val="29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Arendame energiasüsteemi, lähtudes konkurentsivõimelisest lõpphinnast</a:t>
            </a:r>
          </a:p>
          <a:p>
            <a:pPr algn="l">
              <a:lnSpc>
                <a:spcPts val="2939"/>
              </a:lnSpc>
            </a:pPr>
          </a:p>
          <a:p>
            <a:pPr algn="l" marL="604518" indent="-302259" lvl="1">
              <a:lnSpc>
                <a:spcPts val="29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Arendame elektrivõrku ennetavalt, et uusi elektrijaamu kiiremini ühendada</a:t>
            </a:r>
          </a:p>
          <a:p>
            <a:pPr algn="l">
              <a:lnSpc>
                <a:spcPts val="2939"/>
              </a:lnSpc>
            </a:pPr>
          </a:p>
          <a:p>
            <a:pPr algn="l" marL="604518" indent="-302259" lvl="1">
              <a:lnSpc>
                <a:spcPts val="2939"/>
              </a:lnSpc>
              <a:buFont typeface="Arial"/>
              <a:buChar char="•"/>
            </a:pPr>
            <a:r>
              <a:rPr lang="en-US" sz="279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Teeme investeerimisotsuseid uute välisühenduste kohta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3E5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937335" y="-247947"/>
            <a:ext cx="9475933" cy="10859810"/>
          </a:xfrm>
          <a:custGeom>
            <a:avLst/>
            <a:gdLst/>
            <a:ahLst/>
            <a:cxnLst/>
            <a:rect r="r" b="b" t="t" l="l"/>
            <a:pathLst>
              <a:path h="10859810" w="9475933">
                <a:moveTo>
                  <a:pt x="0" y="0"/>
                </a:moveTo>
                <a:lnTo>
                  <a:pt x="9475934" y="0"/>
                </a:lnTo>
                <a:lnTo>
                  <a:pt x="9475934" y="10859810"/>
                </a:lnTo>
                <a:lnTo>
                  <a:pt x="0" y="108598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</a:blip>
            <a:stretch>
              <a:fillRect l="-36225" t="0" r="-63520" b="0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8876088" y="948871"/>
            <a:ext cx="9430001" cy="3928030"/>
          </a:xfrm>
          <a:prstGeom prst="rect">
            <a:avLst/>
          </a:prstGeom>
        </p:spPr>
      </p:pic>
      <p:sp>
        <p:nvSpPr>
          <p:cNvPr name="AutoShape 4" id="4"/>
          <p:cNvSpPr/>
          <p:nvPr/>
        </p:nvSpPr>
        <p:spPr>
          <a:xfrm flipV="true">
            <a:off x="8683866" y="4362086"/>
            <a:ext cx="12360179" cy="0"/>
          </a:xfrm>
          <a:prstGeom prst="line">
            <a:avLst/>
          </a:prstGeom>
          <a:ln cap="flat" w="104775">
            <a:solidFill>
              <a:srgbClr val="003E5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>
            <a:off x="8683866" y="7208152"/>
            <a:ext cx="12622050" cy="0"/>
          </a:xfrm>
          <a:prstGeom prst="line">
            <a:avLst/>
          </a:prstGeom>
          <a:ln cap="flat" w="104775">
            <a:solidFill>
              <a:srgbClr val="003E51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1028700" y="7224332"/>
            <a:ext cx="4449949" cy="461253"/>
            <a:chOff x="0" y="0"/>
            <a:chExt cx="1352472" cy="14018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52472" cy="140189"/>
            </a:xfrm>
            <a:custGeom>
              <a:avLst/>
              <a:gdLst/>
              <a:ahLst/>
              <a:cxnLst/>
              <a:rect r="r" b="b" t="t" l="l"/>
              <a:pathLst>
                <a:path h="140189" w="1352472">
                  <a:moveTo>
                    <a:pt x="30130" y="0"/>
                  </a:moveTo>
                  <a:lnTo>
                    <a:pt x="1322343" y="0"/>
                  </a:lnTo>
                  <a:cubicBezTo>
                    <a:pt x="1338983" y="0"/>
                    <a:pt x="1352472" y="13490"/>
                    <a:pt x="1352472" y="30130"/>
                  </a:cubicBezTo>
                  <a:lnTo>
                    <a:pt x="1352472" y="110059"/>
                  </a:lnTo>
                  <a:cubicBezTo>
                    <a:pt x="1352472" y="126699"/>
                    <a:pt x="1338983" y="140189"/>
                    <a:pt x="1322343" y="140189"/>
                  </a:cubicBezTo>
                  <a:lnTo>
                    <a:pt x="30130" y="140189"/>
                  </a:lnTo>
                  <a:cubicBezTo>
                    <a:pt x="13490" y="140189"/>
                    <a:pt x="0" y="126699"/>
                    <a:pt x="0" y="110059"/>
                  </a:cubicBezTo>
                  <a:lnTo>
                    <a:pt x="0" y="30130"/>
                  </a:lnTo>
                  <a:cubicBezTo>
                    <a:pt x="0" y="13490"/>
                    <a:pt x="13490" y="0"/>
                    <a:pt x="30130" y="0"/>
                  </a:cubicBezTo>
                  <a:close/>
                </a:path>
              </a:pathLst>
            </a:custGeom>
            <a:solidFill>
              <a:srgbClr val="006272"/>
            </a:solidFill>
            <a:ln cap="sq">
              <a:noFill/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1352472" cy="187814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28700" y="7738550"/>
            <a:ext cx="4889066" cy="461253"/>
            <a:chOff x="0" y="0"/>
            <a:chExt cx="1485933" cy="14018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485933" cy="140189"/>
            </a:xfrm>
            <a:custGeom>
              <a:avLst/>
              <a:gdLst/>
              <a:ahLst/>
              <a:cxnLst/>
              <a:rect r="r" b="b" t="t" l="l"/>
              <a:pathLst>
                <a:path h="140189" w="1485933">
                  <a:moveTo>
                    <a:pt x="27424" y="0"/>
                  </a:moveTo>
                  <a:lnTo>
                    <a:pt x="1458510" y="0"/>
                  </a:lnTo>
                  <a:cubicBezTo>
                    <a:pt x="1465783" y="0"/>
                    <a:pt x="1472758" y="2889"/>
                    <a:pt x="1477901" y="8032"/>
                  </a:cubicBezTo>
                  <a:cubicBezTo>
                    <a:pt x="1483044" y="13175"/>
                    <a:pt x="1485933" y="20150"/>
                    <a:pt x="1485933" y="27424"/>
                  </a:cubicBezTo>
                  <a:lnTo>
                    <a:pt x="1485933" y="112765"/>
                  </a:lnTo>
                  <a:cubicBezTo>
                    <a:pt x="1485933" y="120038"/>
                    <a:pt x="1483044" y="127013"/>
                    <a:pt x="1477901" y="132156"/>
                  </a:cubicBezTo>
                  <a:cubicBezTo>
                    <a:pt x="1472758" y="137299"/>
                    <a:pt x="1465783" y="140189"/>
                    <a:pt x="1458510" y="140189"/>
                  </a:cubicBezTo>
                  <a:lnTo>
                    <a:pt x="27424" y="140189"/>
                  </a:lnTo>
                  <a:cubicBezTo>
                    <a:pt x="20150" y="140189"/>
                    <a:pt x="13175" y="137299"/>
                    <a:pt x="8032" y="132156"/>
                  </a:cubicBezTo>
                  <a:cubicBezTo>
                    <a:pt x="2889" y="127013"/>
                    <a:pt x="0" y="120038"/>
                    <a:pt x="0" y="112765"/>
                  </a:cubicBezTo>
                  <a:lnTo>
                    <a:pt x="0" y="27424"/>
                  </a:lnTo>
                  <a:cubicBezTo>
                    <a:pt x="0" y="20150"/>
                    <a:pt x="2889" y="13175"/>
                    <a:pt x="8032" y="8032"/>
                  </a:cubicBezTo>
                  <a:cubicBezTo>
                    <a:pt x="13175" y="2889"/>
                    <a:pt x="20150" y="0"/>
                    <a:pt x="27424" y="0"/>
                  </a:cubicBezTo>
                  <a:close/>
                </a:path>
              </a:pathLst>
            </a:custGeom>
            <a:solidFill>
              <a:srgbClr val="006272"/>
            </a:solidFill>
            <a:ln cap="sq">
              <a:noFill/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1485933" cy="187814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028700" y="8256953"/>
            <a:ext cx="5115711" cy="461253"/>
            <a:chOff x="0" y="0"/>
            <a:chExt cx="1554818" cy="14018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554817" cy="140189"/>
            </a:xfrm>
            <a:custGeom>
              <a:avLst/>
              <a:gdLst/>
              <a:ahLst/>
              <a:cxnLst/>
              <a:rect r="r" b="b" t="t" l="l"/>
              <a:pathLst>
                <a:path h="140189" w="1554817">
                  <a:moveTo>
                    <a:pt x="26209" y="0"/>
                  </a:moveTo>
                  <a:lnTo>
                    <a:pt x="1528609" y="0"/>
                  </a:lnTo>
                  <a:cubicBezTo>
                    <a:pt x="1535560" y="0"/>
                    <a:pt x="1542226" y="2761"/>
                    <a:pt x="1547141" y="7676"/>
                  </a:cubicBezTo>
                  <a:cubicBezTo>
                    <a:pt x="1552056" y="12591"/>
                    <a:pt x="1554817" y="19258"/>
                    <a:pt x="1554817" y="26209"/>
                  </a:cubicBezTo>
                  <a:lnTo>
                    <a:pt x="1554817" y="113980"/>
                  </a:lnTo>
                  <a:cubicBezTo>
                    <a:pt x="1554817" y="120931"/>
                    <a:pt x="1552056" y="127597"/>
                    <a:pt x="1547141" y="132512"/>
                  </a:cubicBezTo>
                  <a:cubicBezTo>
                    <a:pt x="1542226" y="137427"/>
                    <a:pt x="1535560" y="140189"/>
                    <a:pt x="1528609" y="140189"/>
                  </a:cubicBezTo>
                  <a:lnTo>
                    <a:pt x="26209" y="140189"/>
                  </a:lnTo>
                  <a:cubicBezTo>
                    <a:pt x="19258" y="140189"/>
                    <a:pt x="12591" y="137427"/>
                    <a:pt x="7676" y="132512"/>
                  </a:cubicBezTo>
                  <a:cubicBezTo>
                    <a:pt x="2761" y="127597"/>
                    <a:pt x="0" y="120931"/>
                    <a:pt x="0" y="113980"/>
                  </a:cubicBezTo>
                  <a:lnTo>
                    <a:pt x="0" y="26209"/>
                  </a:lnTo>
                  <a:cubicBezTo>
                    <a:pt x="0" y="19258"/>
                    <a:pt x="2761" y="12591"/>
                    <a:pt x="7676" y="7676"/>
                  </a:cubicBezTo>
                  <a:cubicBezTo>
                    <a:pt x="12591" y="2761"/>
                    <a:pt x="19258" y="0"/>
                    <a:pt x="26209" y="0"/>
                  </a:cubicBezTo>
                  <a:close/>
                </a:path>
              </a:pathLst>
            </a:custGeom>
            <a:solidFill>
              <a:srgbClr val="006272"/>
            </a:solidFill>
            <a:ln cap="sq">
              <a:noFill/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1554818" cy="187814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3106642" y="2735139"/>
            <a:ext cx="2554334" cy="1521924"/>
            <a:chOff x="0" y="0"/>
            <a:chExt cx="1356785" cy="8084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356785" cy="808400"/>
            </a:xfrm>
            <a:custGeom>
              <a:avLst/>
              <a:gdLst/>
              <a:ahLst/>
              <a:cxnLst/>
              <a:rect r="r" b="b" t="t" l="l"/>
              <a:pathLst>
                <a:path h="808400" w="1356785">
                  <a:moveTo>
                    <a:pt x="678393" y="0"/>
                  </a:moveTo>
                  <a:lnTo>
                    <a:pt x="1356785" y="808400"/>
                  </a:lnTo>
                  <a:lnTo>
                    <a:pt x="0" y="808400"/>
                  </a:lnTo>
                  <a:lnTo>
                    <a:pt x="678393" y="0"/>
                  </a:lnTo>
                  <a:close/>
                </a:path>
              </a:pathLst>
            </a:custGeom>
            <a:solidFill>
              <a:srgbClr val="F2A900"/>
            </a:solidFill>
            <a:ln cap="sq">
              <a:noFill/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211998" y="327704"/>
              <a:ext cx="932790" cy="422954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2779293" y="2388363"/>
            <a:ext cx="3179128" cy="2014376"/>
            <a:chOff x="0" y="0"/>
            <a:chExt cx="1292299" cy="81883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292299" cy="818833"/>
            </a:xfrm>
            <a:custGeom>
              <a:avLst/>
              <a:gdLst/>
              <a:ahLst/>
              <a:cxnLst/>
              <a:rect r="r" b="b" t="t" l="l"/>
              <a:pathLst>
                <a:path h="818833" w="1292299">
                  <a:moveTo>
                    <a:pt x="646149" y="0"/>
                  </a:moveTo>
                  <a:lnTo>
                    <a:pt x="1292299" y="818833"/>
                  </a:lnTo>
                  <a:lnTo>
                    <a:pt x="0" y="818833"/>
                  </a:lnTo>
                  <a:lnTo>
                    <a:pt x="646149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6272"/>
              </a:solidFill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201922" y="332547"/>
              <a:ext cx="888455" cy="427797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4166867" y="1949624"/>
            <a:ext cx="413543" cy="413543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A900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sp>
        <p:nvSpPr>
          <p:cNvPr name="Freeform 24" id="24"/>
          <p:cNvSpPr/>
          <p:nvPr/>
        </p:nvSpPr>
        <p:spPr>
          <a:xfrm flipH="false" flipV="false" rot="0">
            <a:off x="4256203" y="1982912"/>
            <a:ext cx="240325" cy="324764"/>
          </a:xfrm>
          <a:custGeom>
            <a:avLst/>
            <a:gdLst/>
            <a:ahLst/>
            <a:cxnLst/>
            <a:rect r="r" b="b" t="t" l="l"/>
            <a:pathLst>
              <a:path h="324764" w="240325">
                <a:moveTo>
                  <a:pt x="0" y="0"/>
                </a:moveTo>
                <a:lnTo>
                  <a:pt x="240325" y="0"/>
                </a:lnTo>
                <a:lnTo>
                  <a:pt x="240325" y="324764"/>
                </a:lnTo>
                <a:lnTo>
                  <a:pt x="0" y="3247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5" id="25"/>
          <p:cNvGrpSpPr/>
          <p:nvPr/>
        </p:nvGrpSpPr>
        <p:grpSpPr>
          <a:xfrm rot="0">
            <a:off x="2357045" y="4195967"/>
            <a:ext cx="413543" cy="413543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A900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975830" y="4195967"/>
            <a:ext cx="413543" cy="413543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A900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2430100" y="4223853"/>
            <a:ext cx="267434" cy="357771"/>
          </a:xfrm>
          <a:custGeom>
            <a:avLst/>
            <a:gdLst/>
            <a:ahLst/>
            <a:cxnLst/>
            <a:rect r="r" b="b" t="t" l="l"/>
            <a:pathLst>
              <a:path h="357771" w="267434">
                <a:moveTo>
                  <a:pt x="0" y="0"/>
                </a:moveTo>
                <a:lnTo>
                  <a:pt x="267433" y="0"/>
                </a:lnTo>
                <a:lnTo>
                  <a:pt x="267433" y="357771"/>
                </a:lnTo>
                <a:lnTo>
                  <a:pt x="0" y="35777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6073127" y="4228453"/>
            <a:ext cx="218948" cy="359934"/>
          </a:xfrm>
          <a:custGeom>
            <a:avLst/>
            <a:gdLst/>
            <a:ahLst/>
            <a:cxnLst/>
            <a:rect r="r" b="b" t="t" l="l"/>
            <a:pathLst>
              <a:path h="359934" w="218948">
                <a:moveTo>
                  <a:pt x="0" y="0"/>
                </a:moveTo>
                <a:lnTo>
                  <a:pt x="218948" y="0"/>
                </a:lnTo>
                <a:lnTo>
                  <a:pt x="218948" y="359934"/>
                </a:lnTo>
                <a:lnTo>
                  <a:pt x="0" y="3599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-26232" b="-14142"/>
            </a:stretch>
          </a:blipFill>
        </p:spPr>
      </p:sp>
      <p:grpSp>
        <p:nvGrpSpPr>
          <p:cNvPr name="Group 33" id="33"/>
          <p:cNvGrpSpPr/>
          <p:nvPr/>
        </p:nvGrpSpPr>
        <p:grpSpPr>
          <a:xfrm rot="0">
            <a:off x="3198083" y="2790324"/>
            <a:ext cx="2371452" cy="1431194"/>
            <a:chOff x="0" y="0"/>
            <a:chExt cx="1356785" cy="818833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356785" cy="818833"/>
            </a:xfrm>
            <a:custGeom>
              <a:avLst/>
              <a:gdLst/>
              <a:ahLst/>
              <a:cxnLst/>
              <a:rect r="r" b="b" t="t" l="l"/>
              <a:pathLst>
                <a:path h="818833" w="1356785">
                  <a:moveTo>
                    <a:pt x="678393" y="0"/>
                  </a:moveTo>
                  <a:lnTo>
                    <a:pt x="1356785" y="818833"/>
                  </a:lnTo>
                  <a:lnTo>
                    <a:pt x="0" y="818833"/>
                  </a:lnTo>
                  <a:lnTo>
                    <a:pt x="678393" y="0"/>
                  </a:lnTo>
                  <a:close/>
                </a:path>
              </a:pathLst>
            </a:custGeom>
            <a:solidFill>
              <a:srgbClr val="F2A900">
                <a:alpha val="98824"/>
              </a:srgbClr>
            </a:solidFill>
            <a:ln w="38100" cap="sq">
              <a:solidFill>
                <a:srgbClr val="006272">
                  <a:alpha val="98824"/>
                </a:srgbClr>
              </a:solidFill>
              <a:prstDash val="solid"/>
              <a:miter/>
            </a:ln>
          </p:spPr>
        </p:sp>
        <p:sp>
          <p:nvSpPr>
            <p:cNvPr name="TextBox 35" id="35"/>
            <p:cNvSpPr txBox="true"/>
            <p:nvPr/>
          </p:nvSpPr>
          <p:spPr>
            <a:xfrm>
              <a:off x="211998" y="332547"/>
              <a:ext cx="932790" cy="427797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3644795" y="3156793"/>
            <a:ext cx="1478028" cy="850714"/>
            <a:chOff x="0" y="0"/>
            <a:chExt cx="1356785" cy="78093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1356785" cy="780930"/>
            </a:xfrm>
            <a:custGeom>
              <a:avLst/>
              <a:gdLst/>
              <a:ahLst/>
              <a:cxnLst/>
              <a:rect r="r" b="b" t="t" l="l"/>
              <a:pathLst>
                <a:path h="780930" w="1356785">
                  <a:moveTo>
                    <a:pt x="678393" y="0"/>
                  </a:moveTo>
                  <a:lnTo>
                    <a:pt x="1356785" y="780930"/>
                  </a:lnTo>
                  <a:lnTo>
                    <a:pt x="0" y="780930"/>
                  </a:lnTo>
                  <a:lnTo>
                    <a:pt x="678393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6272"/>
              </a:solidFill>
              <a:prstDash val="solid"/>
              <a:miter/>
            </a:ln>
          </p:spPr>
        </p:sp>
        <p:sp>
          <p:nvSpPr>
            <p:cNvPr name="TextBox 38" id="38"/>
            <p:cNvSpPr txBox="true"/>
            <p:nvPr/>
          </p:nvSpPr>
          <p:spPr>
            <a:xfrm>
              <a:off x="211998" y="314950"/>
              <a:ext cx="932790" cy="410200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sp>
        <p:nvSpPr>
          <p:cNvPr name="AutoShape 39" id="39"/>
          <p:cNvSpPr/>
          <p:nvPr/>
        </p:nvSpPr>
        <p:spPr>
          <a:xfrm flipV="true">
            <a:off x="4379333" y="2430680"/>
            <a:ext cx="0" cy="1264950"/>
          </a:xfrm>
          <a:prstGeom prst="line">
            <a:avLst/>
          </a:prstGeom>
          <a:ln cap="rnd" w="28575">
            <a:solidFill>
              <a:srgbClr val="00627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0" id="40"/>
          <p:cNvSpPr/>
          <p:nvPr/>
        </p:nvSpPr>
        <p:spPr>
          <a:xfrm flipH="true">
            <a:off x="2840344" y="3680003"/>
            <a:ext cx="1543465" cy="694728"/>
          </a:xfrm>
          <a:prstGeom prst="line">
            <a:avLst/>
          </a:prstGeom>
          <a:ln cap="rnd" w="28575">
            <a:solidFill>
              <a:srgbClr val="00627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1" id="41"/>
          <p:cNvSpPr/>
          <p:nvPr/>
        </p:nvSpPr>
        <p:spPr>
          <a:xfrm>
            <a:off x="4373638" y="3680003"/>
            <a:ext cx="1532206" cy="694728"/>
          </a:xfrm>
          <a:prstGeom prst="line">
            <a:avLst/>
          </a:prstGeom>
          <a:ln cap="rnd" w="28575">
            <a:solidFill>
              <a:srgbClr val="006272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2" id="42"/>
          <p:cNvGrpSpPr/>
          <p:nvPr/>
        </p:nvGrpSpPr>
        <p:grpSpPr>
          <a:xfrm rot="0">
            <a:off x="1028700" y="8775357"/>
            <a:ext cx="5379251" cy="461253"/>
            <a:chOff x="0" y="0"/>
            <a:chExt cx="1634915" cy="140189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634915" cy="140189"/>
            </a:xfrm>
            <a:custGeom>
              <a:avLst/>
              <a:gdLst/>
              <a:ahLst/>
              <a:cxnLst/>
              <a:rect r="r" b="b" t="t" l="l"/>
              <a:pathLst>
                <a:path h="140189" w="1634915">
                  <a:moveTo>
                    <a:pt x="24925" y="0"/>
                  </a:moveTo>
                  <a:lnTo>
                    <a:pt x="1609991" y="0"/>
                  </a:lnTo>
                  <a:cubicBezTo>
                    <a:pt x="1623756" y="0"/>
                    <a:pt x="1634915" y="11159"/>
                    <a:pt x="1634915" y="24925"/>
                  </a:cubicBezTo>
                  <a:lnTo>
                    <a:pt x="1634915" y="115264"/>
                  </a:lnTo>
                  <a:cubicBezTo>
                    <a:pt x="1634915" y="121874"/>
                    <a:pt x="1632289" y="128214"/>
                    <a:pt x="1627615" y="132888"/>
                  </a:cubicBezTo>
                  <a:cubicBezTo>
                    <a:pt x="1622941" y="137563"/>
                    <a:pt x="1616601" y="140189"/>
                    <a:pt x="1609991" y="140189"/>
                  </a:cubicBezTo>
                  <a:lnTo>
                    <a:pt x="24925" y="140189"/>
                  </a:lnTo>
                  <a:cubicBezTo>
                    <a:pt x="11159" y="140189"/>
                    <a:pt x="0" y="129029"/>
                    <a:pt x="0" y="115264"/>
                  </a:cubicBezTo>
                  <a:lnTo>
                    <a:pt x="0" y="24925"/>
                  </a:lnTo>
                  <a:cubicBezTo>
                    <a:pt x="0" y="11159"/>
                    <a:pt x="11159" y="0"/>
                    <a:pt x="24925" y="0"/>
                  </a:cubicBezTo>
                  <a:close/>
                </a:path>
              </a:pathLst>
            </a:custGeom>
            <a:solidFill>
              <a:srgbClr val="006272"/>
            </a:solidFill>
            <a:ln cap="sq">
              <a:noFill/>
              <a:prstDash val="solid"/>
              <a:miter/>
            </a:ln>
          </p:spPr>
        </p:sp>
        <p:sp>
          <p:nvSpPr>
            <p:cNvPr name="TextBox 44" id="44"/>
            <p:cNvSpPr txBox="true"/>
            <p:nvPr/>
          </p:nvSpPr>
          <p:spPr>
            <a:xfrm>
              <a:off x="0" y="-47625"/>
              <a:ext cx="1634915" cy="187814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1028700" y="9293760"/>
            <a:ext cx="5751607" cy="461253"/>
            <a:chOff x="0" y="0"/>
            <a:chExt cx="1748085" cy="140189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1748085" cy="140189"/>
            </a:xfrm>
            <a:custGeom>
              <a:avLst/>
              <a:gdLst/>
              <a:ahLst/>
              <a:cxnLst/>
              <a:rect r="r" b="b" t="t" l="l"/>
              <a:pathLst>
                <a:path h="140189" w="1748085">
                  <a:moveTo>
                    <a:pt x="23311" y="0"/>
                  </a:moveTo>
                  <a:lnTo>
                    <a:pt x="1724774" y="0"/>
                  </a:lnTo>
                  <a:cubicBezTo>
                    <a:pt x="1730957" y="0"/>
                    <a:pt x="1736886" y="2456"/>
                    <a:pt x="1741258" y="6828"/>
                  </a:cubicBezTo>
                  <a:cubicBezTo>
                    <a:pt x="1745629" y="11199"/>
                    <a:pt x="1748085" y="17129"/>
                    <a:pt x="1748085" y="23311"/>
                  </a:cubicBezTo>
                  <a:lnTo>
                    <a:pt x="1748085" y="116878"/>
                  </a:lnTo>
                  <a:cubicBezTo>
                    <a:pt x="1748085" y="123060"/>
                    <a:pt x="1745629" y="128989"/>
                    <a:pt x="1741258" y="133361"/>
                  </a:cubicBezTo>
                  <a:cubicBezTo>
                    <a:pt x="1736886" y="137733"/>
                    <a:pt x="1730957" y="140189"/>
                    <a:pt x="1724774" y="140189"/>
                  </a:cubicBezTo>
                  <a:lnTo>
                    <a:pt x="23311" y="140189"/>
                  </a:lnTo>
                  <a:cubicBezTo>
                    <a:pt x="17129" y="140189"/>
                    <a:pt x="11199" y="137733"/>
                    <a:pt x="6828" y="133361"/>
                  </a:cubicBezTo>
                  <a:cubicBezTo>
                    <a:pt x="2456" y="128989"/>
                    <a:pt x="0" y="123060"/>
                    <a:pt x="0" y="116878"/>
                  </a:cubicBezTo>
                  <a:lnTo>
                    <a:pt x="0" y="23311"/>
                  </a:lnTo>
                  <a:cubicBezTo>
                    <a:pt x="0" y="17129"/>
                    <a:pt x="2456" y="11199"/>
                    <a:pt x="6828" y="6828"/>
                  </a:cubicBezTo>
                  <a:cubicBezTo>
                    <a:pt x="11199" y="2456"/>
                    <a:pt x="17129" y="0"/>
                    <a:pt x="23311" y="0"/>
                  </a:cubicBezTo>
                  <a:close/>
                </a:path>
              </a:pathLst>
            </a:custGeom>
            <a:solidFill>
              <a:srgbClr val="006272"/>
            </a:solidFill>
            <a:ln cap="sq">
              <a:noFill/>
              <a:prstDash val="solid"/>
              <a:miter/>
            </a:ln>
          </p:spPr>
        </p:sp>
        <p:sp>
          <p:nvSpPr>
            <p:cNvPr name="TextBox 47" id="47"/>
            <p:cNvSpPr txBox="true"/>
            <p:nvPr/>
          </p:nvSpPr>
          <p:spPr>
            <a:xfrm>
              <a:off x="0" y="-47625"/>
              <a:ext cx="1748085" cy="187814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sp>
        <p:nvSpPr>
          <p:cNvPr name="Freeform 48" id="48"/>
          <p:cNvSpPr/>
          <p:nvPr/>
        </p:nvSpPr>
        <p:spPr>
          <a:xfrm flipH="false" flipV="false" rot="0">
            <a:off x="1224487" y="7772638"/>
            <a:ext cx="483945" cy="364774"/>
          </a:xfrm>
          <a:custGeom>
            <a:avLst/>
            <a:gdLst/>
            <a:ahLst/>
            <a:cxnLst/>
            <a:rect r="r" b="b" t="t" l="l"/>
            <a:pathLst>
              <a:path h="364774" w="483945">
                <a:moveTo>
                  <a:pt x="0" y="0"/>
                </a:moveTo>
                <a:lnTo>
                  <a:pt x="483946" y="0"/>
                </a:lnTo>
                <a:lnTo>
                  <a:pt x="483946" y="364774"/>
                </a:lnTo>
                <a:lnTo>
                  <a:pt x="0" y="36477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9" id="49"/>
          <p:cNvSpPr/>
          <p:nvPr/>
        </p:nvSpPr>
        <p:spPr>
          <a:xfrm flipH="false" flipV="false" rot="0">
            <a:off x="1308980" y="8813861"/>
            <a:ext cx="279360" cy="384245"/>
          </a:xfrm>
          <a:custGeom>
            <a:avLst/>
            <a:gdLst/>
            <a:ahLst/>
            <a:cxnLst/>
            <a:rect r="r" b="b" t="t" l="l"/>
            <a:pathLst>
              <a:path h="384245" w="279360">
                <a:moveTo>
                  <a:pt x="0" y="0"/>
                </a:moveTo>
                <a:lnTo>
                  <a:pt x="279360" y="0"/>
                </a:lnTo>
                <a:lnTo>
                  <a:pt x="279360" y="384245"/>
                </a:lnTo>
                <a:lnTo>
                  <a:pt x="0" y="38424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-39816" b="0"/>
            </a:stretch>
          </a:blipFill>
        </p:spPr>
      </p:sp>
      <p:sp>
        <p:nvSpPr>
          <p:cNvPr name="Freeform 50" id="50"/>
          <p:cNvSpPr/>
          <p:nvPr/>
        </p:nvSpPr>
        <p:spPr>
          <a:xfrm flipH="false" flipV="false" rot="0">
            <a:off x="1188887" y="8349251"/>
            <a:ext cx="519546" cy="276658"/>
          </a:xfrm>
          <a:custGeom>
            <a:avLst/>
            <a:gdLst/>
            <a:ahLst/>
            <a:cxnLst/>
            <a:rect r="r" b="b" t="t" l="l"/>
            <a:pathLst>
              <a:path h="276658" w="519546">
                <a:moveTo>
                  <a:pt x="0" y="0"/>
                </a:moveTo>
                <a:lnTo>
                  <a:pt x="519546" y="0"/>
                </a:lnTo>
                <a:lnTo>
                  <a:pt x="519546" y="276658"/>
                </a:lnTo>
                <a:lnTo>
                  <a:pt x="0" y="27665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1" id="51"/>
          <p:cNvSpPr/>
          <p:nvPr/>
        </p:nvSpPr>
        <p:spPr>
          <a:xfrm flipH="false" flipV="false" rot="0">
            <a:off x="1320720" y="9346654"/>
            <a:ext cx="291481" cy="355464"/>
          </a:xfrm>
          <a:custGeom>
            <a:avLst/>
            <a:gdLst/>
            <a:ahLst/>
            <a:cxnLst/>
            <a:rect r="r" b="b" t="t" l="l"/>
            <a:pathLst>
              <a:path h="355464" w="291481">
                <a:moveTo>
                  <a:pt x="0" y="0"/>
                </a:moveTo>
                <a:lnTo>
                  <a:pt x="291480" y="0"/>
                </a:lnTo>
                <a:lnTo>
                  <a:pt x="291480" y="355464"/>
                </a:lnTo>
                <a:lnTo>
                  <a:pt x="0" y="35546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2" id="52"/>
          <p:cNvSpPr/>
          <p:nvPr/>
        </p:nvSpPr>
        <p:spPr>
          <a:xfrm flipH="false" flipV="false" rot="0">
            <a:off x="1272604" y="7243958"/>
            <a:ext cx="387713" cy="422001"/>
          </a:xfrm>
          <a:custGeom>
            <a:avLst/>
            <a:gdLst/>
            <a:ahLst/>
            <a:cxnLst/>
            <a:rect r="r" b="b" t="t" l="l"/>
            <a:pathLst>
              <a:path h="422001" w="387713">
                <a:moveTo>
                  <a:pt x="0" y="0"/>
                </a:moveTo>
                <a:lnTo>
                  <a:pt x="387712" y="0"/>
                </a:lnTo>
                <a:lnTo>
                  <a:pt x="387712" y="422000"/>
                </a:lnTo>
                <a:lnTo>
                  <a:pt x="0" y="4220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53" id="53"/>
          <p:cNvPicPr>
            <a:picLocks noChangeAspect="true"/>
          </p:cNvPicPr>
          <p:nvPr/>
        </p:nvPicPr>
        <p:blipFill>
          <a:blip r:embed="rId20"/>
          <a:stretch>
            <a:fillRect/>
          </a:stretch>
        </p:blipFill>
        <p:spPr>
          <a:xfrm rot="0">
            <a:off x="8778984" y="4100773"/>
            <a:ext cx="9535932" cy="3945685"/>
          </a:xfrm>
          <a:prstGeom prst="rect">
            <a:avLst/>
          </a:prstGeom>
        </p:spPr>
      </p:pic>
      <p:sp>
        <p:nvSpPr>
          <p:cNvPr name="AutoShape 54" id="54"/>
          <p:cNvSpPr/>
          <p:nvPr/>
        </p:nvSpPr>
        <p:spPr>
          <a:xfrm flipV="true">
            <a:off x="13896848" y="5054267"/>
            <a:ext cx="0" cy="1709354"/>
          </a:xfrm>
          <a:prstGeom prst="line">
            <a:avLst/>
          </a:prstGeom>
          <a:ln cap="flat" w="19050">
            <a:solidFill>
              <a:srgbClr val="FFFFFF">
                <a:alpha val="60784"/>
              </a:srgbClr>
            </a:solidFill>
            <a:prstDash val="lgDash"/>
            <a:headEnd type="none" len="sm" w="sm"/>
            <a:tailEnd type="none" len="sm" w="sm"/>
          </a:ln>
        </p:spPr>
      </p:sp>
      <p:pic>
        <p:nvPicPr>
          <p:cNvPr name="Picture 55" id="55"/>
          <p:cNvPicPr>
            <a:picLocks noChangeAspect="true"/>
          </p:cNvPicPr>
          <p:nvPr/>
        </p:nvPicPr>
        <p:blipFill>
          <a:blip r:embed="rId21"/>
          <a:stretch>
            <a:fillRect/>
          </a:stretch>
        </p:blipFill>
        <p:spPr>
          <a:xfrm rot="0">
            <a:off x="8779936" y="7047776"/>
            <a:ext cx="9524502" cy="3943780"/>
          </a:xfrm>
          <a:prstGeom prst="rect">
            <a:avLst/>
          </a:prstGeom>
        </p:spPr>
      </p:pic>
      <p:grpSp>
        <p:nvGrpSpPr>
          <p:cNvPr name="Group 56" id="56"/>
          <p:cNvGrpSpPr/>
          <p:nvPr/>
        </p:nvGrpSpPr>
        <p:grpSpPr>
          <a:xfrm rot="0">
            <a:off x="10665098" y="2183468"/>
            <a:ext cx="3693312" cy="218657"/>
            <a:chOff x="0" y="0"/>
            <a:chExt cx="972724" cy="57589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972724" cy="57589"/>
            </a:xfrm>
            <a:custGeom>
              <a:avLst/>
              <a:gdLst/>
              <a:ahLst/>
              <a:cxnLst/>
              <a:rect r="r" b="b" t="t" l="l"/>
              <a:pathLst>
                <a:path h="57589" w="972724">
                  <a:moveTo>
                    <a:pt x="0" y="0"/>
                  </a:moveTo>
                  <a:lnTo>
                    <a:pt x="972724" y="0"/>
                  </a:lnTo>
                  <a:lnTo>
                    <a:pt x="972724" y="57589"/>
                  </a:lnTo>
                  <a:lnTo>
                    <a:pt x="0" y="57589"/>
                  </a:lnTo>
                  <a:close/>
                </a:path>
              </a:pathLst>
            </a:custGeom>
            <a:solidFill>
              <a:srgbClr val="F2A900"/>
            </a:solidFill>
          </p:spPr>
        </p:sp>
        <p:sp>
          <p:nvSpPr>
            <p:cNvPr name="TextBox 58" id="58"/>
            <p:cNvSpPr txBox="true"/>
            <p:nvPr/>
          </p:nvSpPr>
          <p:spPr>
            <a:xfrm>
              <a:off x="0" y="-95250"/>
              <a:ext cx="972724" cy="1528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95"/>
                </a:lnSpc>
              </a:pPr>
            </a:p>
          </p:txBody>
        </p:sp>
      </p:grpSp>
      <p:sp>
        <p:nvSpPr>
          <p:cNvPr name="TextBox 59" id="59"/>
          <p:cNvSpPr txBox="true"/>
          <p:nvPr/>
        </p:nvSpPr>
        <p:spPr>
          <a:xfrm rot="0">
            <a:off x="2372792" y="9320143"/>
            <a:ext cx="4939103" cy="370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73"/>
              </a:lnSpc>
            </a:pPr>
            <a:r>
              <a:rPr lang="en-US" sz="21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energiajulgeolek ja kriisivalmidus</a:t>
            </a:r>
          </a:p>
        </p:txBody>
      </p:sp>
      <p:grpSp>
        <p:nvGrpSpPr>
          <p:cNvPr name="Group 60" id="60"/>
          <p:cNvGrpSpPr/>
          <p:nvPr/>
        </p:nvGrpSpPr>
        <p:grpSpPr>
          <a:xfrm rot="0">
            <a:off x="10578756" y="5584978"/>
            <a:ext cx="3166684" cy="218657"/>
            <a:chOff x="0" y="0"/>
            <a:chExt cx="834024" cy="57589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834024" cy="57589"/>
            </a:xfrm>
            <a:custGeom>
              <a:avLst/>
              <a:gdLst/>
              <a:ahLst/>
              <a:cxnLst/>
              <a:rect r="r" b="b" t="t" l="l"/>
              <a:pathLst>
                <a:path h="57589" w="834024">
                  <a:moveTo>
                    <a:pt x="0" y="0"/>
                  </a:moveTo>
                  <a:lnTo>
                    <a:pt x="834024" y="0"/>
                  </a:lnTo>
                  <a:lnTo>
                    <a:pt x="834024" y="57589"/>
                  </a:lnTo>
                  <a:lnTo>
                    <a:pt x="0" y="57589"/>
                  </a:lnTo>
                  <a:close/>
                </a:path>
              </a:pathLst>
            </a:custGeom>
            <a:solidFill>
              <a:srgbClr val="F2A900"/>
            </a:solidFill>
          </p:spPr>
        </p:sp>
        <p:sp>
          <p:nvSpPr>
            <p:cNvPr name="TextBox 62" id="62"/>
            <p:cNvSpPr txBox="true"/>
            <p:nvPr/>
          </p:nvSpPr>
          <p:spPr>
            <a:xfrm>
              <a:off x="0" y="-95250"/>
              <a:ext cx="834024" cy="1528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95"/>
                </a:lnSpc>
              </a:pPr>
            </a:p>
          </p:txBody>
        </p:sp>
      </p:grpSp>
      <p:grpSp>
        <p:nvGrpSpPr>
          <p:cNvPr name="Group 63" id="63"/>
          <p:cNvGrpSpPr/>
          <p:nvPr/>
        </p:nvGrpSpPr>
        <p:grpSpPr>
          <a:xfrm rot="0">
            <a:off x="10579631" y="8770900"/>
            <a:ext cx="2615374" cy="218657"/>
            <a:chOff x="0" y="0"/>
            <a:chExt cx="688823" cy="57589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688823" cy="57589"/>
            </a:xfrm>
            <a:custGeom>
              <a:avLst/>
              <a:gdLst/>
              <a:ahLst/>
              <a:cxnLst/>
              <a:rect r="r" b="b" t="t" l="l"/>
              <a:pathLst>
                <a:path h="57589" w="688823">
                  <a:moveTo>
                    <a:pt x="0" y="0"/>
                  </a:moveTo>
                  <a:lnTo>
                    <a:pt x="688823" y="0"/>
                  </a:lnTo>
                  <a:lnTo>
                    <a:pt x="688823" y="57589"/>
                  </a:lnTo>
                  <a:lnTo>
                    <a:pt x="0" y="57589"/>
                  </a:lnTo>
                  <a:close/>
                </a:path>
              </a:pathLst>
            </a:custGeom>
            <a:solidFill>
              <a:srgbClr val="F2A900"/>
            </a:solidFill>
          </p:spPr>
        </p:sp>
        <p:sp>
          <p:nvSpPr>
            <p:cNvPr name="TextBox 65" id="65"/>
            <p:cNvSpPr txBox="true"/>
            <p:nvPr/>
          </p:nvSpPr>
          <p:spPr>
            <a:xfrm>
              <a:off x="0" y="-95250"/>
              <a:ext cx="688823" cy="1528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95"/>
                </a:lnSpc>
              </a:pPr>
            </a:p>
          </p:txBody>
        </p:sp>
      </p:grpSp>
      <p:sp>
        <p:nvSpPr>
          <p:cNvPr name="TextBox 66" id="66"/>
          <p:cNvSpPr txBox="true"/>
          <p:nvPr/>
        </p:nvSpPr>
        <p:spPr>
          <a:xfrm rot="0">
            <a:off x="9393589" y="1599943"/>
            <a:ext cx="8442766" cy="3076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32"/>
              </a:lnSpc>
            </a:pPr>
            <a:r>
              <a:rPr lang="en-US" sz="1899" b="true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2,5-5 MWh aasta tarbimisega kodutarbija elektri lõpphind 2024, s/kWh</a:t>
            </a:r>
          </a:p>
        </p:txBody>
      </p:sp>
      <p:sp>
        <p:nvSpPr>
          <p:cNvPr name="AutoShape 67" id="67"/>
          <p:cNvSpPr/>
          <p:nvPr/>
        </p:nvSpPr>
        <p:spPr>
          <a:xfrm flipV="true">
            <a:off x="14958089" y="1888514"/>
            <a:ext cx="0" cy="1709354"/>
          </a:xfrm>
          <a:prstGeom prst="line">
            <a:avLst/>
          </a:prstGeom>
          <a:ln cap="flat" w="19050">
            <a:solidFill>
              <a:srgbClr val="FFFFFF">
                <a:alpha val="60784"/>
              </a:srgbClr>
            </a:solidFill>
            <a:prstDash val="lgDash"/>
            <a:headEnd type="none" len="sm" w="sm"/>
            <a:tailEnd type="none" len="sm" w="sm"/>
          </a:ln>
        </p:spPr>
      </p:sp>
      <p:sp>
        <p:nvSpPr>
          <p:cNvPr name="TextBox 68" id="68"/>
          <p:cNvSpPr txBox="true"/>
          <p:nvPr/>
        </p:nvSpPr>
        <p:spPr>
          <a:xfrm rot="0">
            <a:off x="10655573" y="8802702"/>
            <a:ext cx="2511395" cy="208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316"/>
              </a:lnSpc>
            </a:pPr>
            <a:r>
              <a:rPr lang="en-US" sz="1400">
                <a:solidFill>
                  <a:srgbClr val="000000"/>
                </a:solidFill>
                <a:latin typeface="Klavika"/>
                <a:ea typeface="Klavika"/>
                <a:cs typeface="Klavika"/>
                <a:sym typeface="Klavika"/>
              </a:rPr>
              <a:t>15,83</a:t>
            </a:r>
          </a:p>
        </p:txBody>
      </p:sp>
      <p:sp>
        <p:nvSpPr>
          <p:cNvPr name="AutoShape 69" id="69"/>
          <p:cNvSpPr/>
          <p:nvPr/>
        </p:nvSpPr>
        <p:spPr>
          <a:xfrm flipV="true">
            <a:off x="12917792" y="7995913"/>
            <a:ext cx="0" cy="1709354"/>
          </a:xfrm>
          <a:prstGeom prst="line">
            <a:avLst/>
          </a:prstGeom>
          <a:ln cap="flat" w="19050">
            <a:solidFill>
              <a:srgbClr val="FFFFFF">
                <a:alpha val="60784"/>
              </a:srgbClr>
            </a:solidFill>
            <a:prstDash val="lgDash"/>
            <a:headEnd type="none" len="sm" w="sm"/>
            <a:tailEnd type="none" len="sm" w="sm"/>
          </a:ln>
        </p:spPr>
      </p:sp>
      <p:sp>
        <p:nvSpPr>
          <p:cNvPr name="Freeform 70" id="70"/>
          <p:cNvSpPr/>
          <p:nvPr/>
        </p:nvSpPr>
        <p:spPr>
          <a:xfrm flipH="false" flipV="false" rot="0">
            <a:off x="6739089" y="9050486"/>
            <a:ext cx="2198247" cy="1236514"/>
          </a:xfrm>
          <a:custGeom>
            <a:avLst/>
            <a:gdLst/>
            <a:ahLst/>
            <a:cxnLst/>
            <a:rect r="r" b="b" t="t" l="l"/>
            <a:pathLst>
              <a:path h="1236514" w="2198247">
                <a:moveTo>
                  <a:pt x="0" y="0"/>
                </a:moveTo>
                <a:lnTo>
                  <a:pt x="2198246" y="0"/>
                </a:lnTo>
                <a:lnTo>
                  <a:pt x="2198246" y="1236514"/>
                </a:lnTo>
                <a:lnTo>
                  <a:pt x="0" y="1236514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l="0" t="0" r="0" b="0"/>
            </a:stretch>
          </a:blipFill>
        </p:spPr>
      </p:sp>
      <p:sp>
        <p:nvSpPr>
          <p:cNvPr name="TextBox 71" id="71"/>
          <p:cNvSpPr txBox="true"/>
          <p:nvPr/>
        </p:nvSpPr>
        <p:spPr>
          <a:xfrm rot="0">
            <a:off x="9393589" y="4598211"/>
            <a:ext cx="8771701" cy="2972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81"/>
              </a:lnSpc>
            </a:pPr>
            <a:r>
              <a:rPr lang="en-US" sz="1852" b="true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20-499 MWh aasta tarbimisega äritarbija elektri lõpphind 2024, s/kWh</a:t>
            </a:r>
          </a:p>
        </p:txBody>
      </p:sp>
      <p:sp>
        <p:nvSpPr>
          <p:cNvPr name="TextBox 72" id="72"/>
          <p:cNvSpPr txBox="true"/>
          <p:nvPr/>
        </p:nvSpPr>
        <p:spPr>
          <a:xfrm rot="0">
            <a:off x="558522" y="6681353"/>
            <a:ext cx="6974855" cy="419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50"/>
              </a:lnSpc>
            </a:pPr>
            <a:r>
              <a:rPr lang="en-US" b="true" sz="3000">
                <a:solidFill>
                  <a:srgbClr val="2BA2B4"/>
                </a:solidFill>
                <a:latin typeface="Klavika Bold"/>
                <a:ea typeface="Klavika Bold"/>
                <a:cs typeface="Klavika Bold"/>
                <a:sym typeface="Klavika Bold"/>
              </a:rPr>
              <a:t>VARUSTUSKINDLUSE </a:t>
            </a:r>
            <a:r>
              <a:rPr lang="en-US" b="true" sz="3000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5 SAMMAST</a:t>
            </a:r>
          </a:p>
        </p:txBody>
      </p:sp>
      <p:sp>
        <p:nvSpPr>
          <p:cNvPr name="TextBox 73" id="73"/>
          <p:cNvSpPr txBox="true"/>
          <p:nvPr/>
        </p:nvSpPr>
        <p:spPr>
          <a:xfrm rot="0">
            <a:off x="2372792" y="7767026"/>
            <a:ext cx="3628220" cy="370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73"/>
              </a:lnSpc>
            </a:pPr>
            <a:r>
              <a:rPr lang="en-US" sz="21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süsteemi tasakaalu tagamine</a:t>
            </a:r>
          </a:p>
        </p:txBody>
      </p:sp>
      <p:sp>
        <p:nvSpPr>
          <p:cNvPr name="TextBox 74" id="74"/>
          <p:cNvSpPr txBox="true"/>
          <p:nvPr/>
        </p:nvSpPr>
        <p:spPr>
          <a:xfrm rot="0">
            <a:off x="2372792" y="7259020"/>
            <a:ext cx="3628220" cy="370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73"/>
              </a:lnSpc>
            </a:pPr>
            <a:r>
              <a:rPr lang="en-US" sz="21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elektrijaamade piisavus</a:t>
            </a:r>
          </a:p>
        </p:txBody>
      </p:sp>
      <p:sp>
        <p:nvSpPr>
          <p:cNvPr name="TextBox 75" id="75"/>
          <p:cNvSpPr txBox="true"/>
          <p:nvPr/>
        </p:nvSpPr>
        <p:spPr>
          <a:xfrm rot="0">
            <a:off x="2372792" y="8292862"/>
            <a:ext cx="3628220" cy="370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73"/>
              </a:lnSpc>
            </a:pPr>
            <a:r>
              <a:rPr lang="en-US" sz="21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süsteemi stabiilsuse tagamine</a:t>
            </a:r>
          </a:p>
        </p:txBody>
      </p:sp>
      <p:sp>
        <p:nvSpPr>
          <p:cNvPr name="TextBox 76" id="76"/>
          <p:cNvSpPr txBox="true"/>
          <p:nvPr/>
        </p:nvSpPr>
        <p:spPr>
          <a:xfrm rot="0">
            <a:off x="9573645" y="678061"/>
            <a:ext cx="7823861" cy="4229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70"/>
              </a:lnSpc>
            </a:pPr>
            <a:r>
              <a:rPr lang="en-US" b="true" sz="3000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Läänemere-äärsete riikide keskmine elektrihind</a:t>
            </a:r>
          </a:p>
        </p:txBody>
      </p:sp>
      <p:sp>
        <p:nvSpPr>
          <p:cNvPr name="TextBox 77" id="77"/>
          <p:cNvSpPr txBox="true"/>
          <p:nvPr/>
        </p:nvSpPr>
        <p:spPr>
          <a:xfrm rot="0">
            <a:off x="9393589" y="7441515"/>
            <a:ext cx="8661841" cy="2972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81"/>
              </a:lnSpc>
            </a:pPr>
            <a:r>
              <a:rPr lang="en-US" sz="1852" b="true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7</a:t>
            </a:r>
            <a:r>
              <a:rPr lang="en-US" sz="1852" b="true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0-150 GWh aasta tarbimisega tööstustarbija elektri lõpphind 2024, s/kWh</a:t>
            </a:r>
          </a:p>
        </p:txBody>
      </p:sp>
      <p:sp>
        <p:nvSpPr>
          <p:cNvPr name="TextBox 78" id="78"/>
          <p:cNvSpPr txBox="true"/>
          <p:nvPr/>
        </p:nvSpPr>
        <p:spPr>
          <a:xfrm rot="0">
            <a:off x="10273660" y="1120021"/>
            <a:ext cx="6228216" cy="3556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24"/>
              </a:lnSpc>
            </a:pPr>
            <a:r>
              <a:rPr lang="en-US" sz="2499">
                <a:solidFill>
                  <a:srgbClr val="7DC8D4"/>
                </a:solidFill>
                <a:latin typeface="Klavika"/>
                <a:ea typeface="Klavika"/>
                <a:cs typeface="Klavika"/>
                <a:sym typeface="Klavika"/>
              </a:rPr>
              <a:t>Eurostat</a:t>
            </a:r>
          </a:p>
        </p:txBody>
      </p:sp>
      <p:sp>
        <p:nvSpPr>
          <p:cNvPr name="TextBox 79" id="79"/>
          <p:cNvSpPr txBox="true"/>
          <p:nvPr/>
        </p:nvSpPr>
        <p:spPr>
          <a:xfrm rot="0">
            <a:off x="581749" y="5228581"/>
            <a:ext cx="7348908" cy="9479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60"/>
              </a:lnSpc>
            </a:pPr>
            <a:r>
              <a:rPr lang="en-US" sz="2000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Hinnakomponent mõjutab investeerinugid ja võimsuste struktuuri.</a:t>
            </a:r>
          </a:p>
          <a:p>
            <a:pPr algn="ctr">
              <a:lnSpc>
                <a:spcPts val="1760"/>
              </a:lnSpc>
            </a:pPr>
          </a:p>
          <a:p>
            <a:pPr algn="ctr">
              <a:lnSpc>
                <a:spcPts val="1760"/>
              </a:lnSpc>
            </a:pPr>
            <a:r>
              <a:rPr lang="en-US" sz="2000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Elektriturule varustuskindluse meetmeid kavandades tuleks tagada, et need toetaksid ka taskukohasust. </a:t>
            </a:r>
          </a:p>
        </p:txBody>
      </p:sp>
      <p:sp>
        <p:nvSpPr>
          <p:cNvPr name="TextBox 80" id="80"/>
          <p:cNvSpPr txBox="true"/>
          <p:nvPr/>
        </p:nvSpPr>
        <p:spPr>
          <a:xfrm rot="0">
            <a:off x="558522" y="668536"/>
            <a:ext cx="8444493" cy="826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b="true" sz="3199">
                <a:solidFill>
                  <a:srgbClr val="2BA2B4"/>
                </a:solidFill>
                <a:latin typeface="Klavika Bold"/>
                <a:ea typeface="Klavika Bold"/>
                <a:cs typeface="Klavika Bold"/>
                <a:sym typeface="Klavika Bold"/>
              </a:rPr>
              <a:t>MAAILMA ENERGEETIKANÕUKOGU KÄSITLEB ENERGIAPOLIITIKAT TRILEMMANA</a:t>
            </a:r>
          </a:p>
        </p:txBody>
      </p:sp>
      <p:sp>
        <p:nvSpPr>
          <p:cNvPr name="TextBox 81" id="81"/>
          <p:cNvSpPr txBox="true"/>
          <p:nvPr/>
        </p:nvSpPr>
        <p:spPr>
          <a:xfrm rot="0">
            <a:off x="2367084" y="1510258"/>
            <a:ext cx="4040867" cy="4203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b="true" sz="2200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VARUSTUSKINDLUS</a:t>
            </a:r>
          </a:p>
        </p:txBody>
      </p:sp>
      <p:sp>
        <p:nvSpPr>
          <p:cNvPr name="TextBox 82" id="82"/>
          <p:cNvSpPr txBox="true"/>
          <p:nvPr/>
        </p:nvSpPr>
        <p:spPr>
          <a:xfrm rot="0">
            <a:off x="604506" y="4628560"/>
            <a:ext cx="3918622" cy="3585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42"/>
              </a:lnSpc>
            </a:pPr>
            <a:r>
              <a:rPr lang="en-US" b="true" sz="2200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KESKKONNASÄÄSTLIKKUS</a:t>
            </a:r>
          </a:p>
        </p:txBody>
      </p:sp>
      <p:sp>
        <p:nvSpPr>
          <p:cNvPr name="TextBox 83" id="83"/>
          <p:cNvSpPr txBox="true"/>
          <p:nvPr/>
        </p:nvSpPr>
        <p:spPr>
          <a:xfrm rot="0">
            <a:off x="4624838" y="4568235"/>
            <a:ext cx="3115526" cy="4203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b="true" sz="2200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TASKUKOHASUS</a:t>
            </a:r>
          </a:p>
        </p:txBody>
      </p:sp>
      <p:sp>
        <p:nvSpPr>
          <p:cNvPr name="TextBox 84" id="84"/>
          <p:cNvSpPr txBox="true"/>
          <p:nvPr/>
        </p:nvSpPr>
        <p:spPr>
          <a:xfrm rot="0">
            <a:off x="2372792" y="8803932"/>
            <a:ext cx="3132070" cy="370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73"/>
              </a:lnSpc>
            </a:pPr>
            <a:r>
              <a:rPr lang="en-US" sz="21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elektrivõrgu piisavus</a:t>
            </a:r>
          </a:p>
        </p:txBody>
      </p:sp>
      <p:sp>
        <p:nvSpPr>
          <p:cNvPr name="TextBox 85" id="85"/>
          <p:cNvSpPr txBox="true"/>
          <p:nvPr/>
        </p:nvSpPr>
        <p:spPr>
          <a:xfrm rot="0">
            <a:off x="2050004" y="7259020"/>
            <a:ext cx="378937" cy="370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73"/>
              </a:lnSpc>
            </a:pPr>
            <a:r>
              <a:rPr lang="en-US" b="true" sz="21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1.</a:t>
            </a:r>
          </a:p>
        </p:txBody>
      </p:sp>
      <p:sp>
        <p:nvSpPr>
          <p:cNvPr name="TextBox 86" id="86"/>
          <p:cNvSpPr txBox="true"/>
          <p:nvPr/>
        </p:nvSpPr>
        <p:spPr>
          <a:xfrm rot="0">
            <a:off x="2050004" y="7767026"/>
            <a:ext cx="378937" cy="370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73"/>
              </a:lnSpc>
            </a:pPr>
            <a:r>
              <a:rPr lang="en-US" b="true" sz="21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2.</a:t>
            </a:r>
          </a:p>
        </p:txBody>
      </p:sp>
      <p:sp>
        <p:nvSpPr>
          <p:cNvPr name="TextBox 87" id="87"/>
          <p:cNvSpPr txBox="true"/>
          <p:nvPr/>
        </p:nvSpPr>
        <p:spPr>
          <a:xfrm rot="0">
            <a:off x="2050004" y="8290670"/>
            <a:ext cx="378937" cy="370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73"/>
              </a:lnSpc>
            </a:pPr>
            <a:r>
              <a:rPr lang="en-US" b="true" sz="21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3.</a:t>
            </a:r>
          </a:p>
        </p:txBody>
      </p:sp>
      <p:sp>
        <p:nvSpPr>
          <p:cNvPr name="TextBox 88" id="88"/>
          <p:cNvSpPr txBox="true"/>
          <p:nvPr/>
        </p:nvSpPr>
        <p:spPr>
          <a:xfrm rot="0">
            <a:off x="2050004" y="8801740"/>
            <a:ext cx="378937" cy="370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73"/>
              </a:lnSpc>
            </a:pPr>
            <a:r>
              <a:rPr lang="en-US" b="true" sz="21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4.</a:t>
            </a:r>
          </a:p>
        </p:txBody>
      </p:sp>
      <p:sp>
        <p:nvSpPr>
          <p:cNvPr name="TextBox 89" id="89"/>
          <p:cNvSpPr txBox="true"/>
          <p:nvPr/>
        </p:nvSpPr>
        <p:spPr>
          <a:xfrm rot="0">
            <a:off x="2050004" y="9320143"/>
            <a:ext cx="378937" cy="370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73"/>
              </a:lnSpc>
            </a:pPr>
            <a:r>
              <a:rPr lang="en-US" b="true" sz="21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5.</a:t>
            </a:r>
          </a:p>
        </p:txBody>
      </p:sp>
      <p:sp>
        <p:nvSpPr>
          <p:cNvPr name="TextBox 90" id="90"/>
          <p:cNvSpPr txBox="true"/>
          <p:nvPr/>
        </p:nvSpPr>
        <p:spPr>
          <a:xfrm rot="0">
            <a:off x="12132071" y="3977732"/>
            <a:ext cx="2511395" cy="243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05"/>
              </a:lnSpc>
            </a:pPr>
            <a:r>
              <a:rPr lang="en-US" sz="15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E</a:t>
            </a:r>
            <a:r>
              <a:rPr lang="en-US" sz="15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lektri lõpphind, s/kWh</a:t>
            </a:r>
          </a:p>
        </p:txBody>
      </p:sp>
      <p:sp>
        <p:nvSpPr>
          <p:cNvPr name="TextBox 91" id="91"/>
          <p:cNvSpPr txBox="true"/>
          <p:nvPr/>
        </p:nvSpPr>
        <p:spPr>
          <a:xfrm rot="0">
            <a:off x="15027910" y="2186887"/>
            <a:ext cx="2511395" cy="392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10"/>
              </a:lnSpc>
            </a:pPr>
            <a:r>
              <a:rPr lang="en-US" sz="15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Läänemere-äärsete riikide keskmine: </a:t>
            </a:r>
            <a:r>
              <a:rPr lang="en-US" sz="1500" b="true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26,22 s/kWh</a:t>
            </a:r>
          </a:p>
        </p:txBody>
      </p:sp>
      <p:sp>
        <p:nvSpPr>
          <p:cNvPr name="TextBox 92" id="92"/>
          <p:cNvSpPr txBox="true"/>
          <p:nvPr/>
        </p:nvSpPr>
        <p:spPr>
          <a:xfrm rot="0">
            <a:off x="13966669" y="5352640"/>
            <a:ext cx="2511395" cy="392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10"/>
              </a:lnSpc>
            </a:pPr>
            <a:r>
              <a:rPr lang="en-US" sz="15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Läänemere-äärsete riikide keskmine: </a:t>
            </a:r>
            <a:r>
              <a:rPr lang="en-US" sz="1500" b="true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20,34 s/kWh</a:t>
            </a:r>
          </a:p>
        </p:txBody>
      </p:sp>
      <p:sp>
        <p:nvSpPr>
          <p:cNvPr name="TextBox 93" id="93"/>
          <p:cNvSpPr txBox="true"/>
          <p:nvPr/>
        </p:nvSpPr>
        <p:spPr>
          <a:xfrm rot="0">
            <a:off x="13149537" y="7995913"/>
            <a:ext cx="2511395" cy="392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10"/>
              </a:lnSpc>
            </a:pPr>
            <a:r>
              <a:rPr lang="en-US" sz="15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Läänemere-äärsete riikide keskmine: </a:t>
            </a:r>
            <a:r>
              <a:rPr lang="en-US" sz="1500" b="true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14,30 s/kWh</a:t>
            </a:r>
          </a:p>
        </p:txBody>
      </p:sp>
      <p:sp>
        <p:nvSpPr>
          <p:cNvPr name="TextBox 94" id="94"/>
          <p:cNvSpPr txBox="true"/>
          <p:nvPr/>
        </p:nvSpPr>
        <p:spPr>
          <a:xfrm rot="0">
            <a:off x="11175015" y="5605122"/>
            <a:ext cx="2511395" cy="208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316"/>
              </a:lnSpc>
            </a:pPr>
            <a:r>
              <a:rPr lang="en-US" sz="1400">
                <a:solidFill>
                  <a:srgbClr val="000000"/>
                </a:solidFill>
                <a:latin typeface="Klavika"/>
                <a:ea typeface="Klavika"/>
                <a:cs typeface="Klavika"/>
                <a:sym typeface="Klavika"/>
              </a:rPr>
              <a:t>19,19</a:t>
            </a:r>
          </a:p>
        </p:txBody>
      </p:sp>
      <p:sp>
        <p:nvSpPr>
          <p:cNvPr name="TextBox 95" id="95"/>
          <p:cNvSpPr txBox="true"/>
          <p:nvPr/>
        </p:nvSpPr>
        <p:spPr>
          <a:xfrm rot="0">
            <a:off x="11811305" y="2201698"/>
            <a:ext cx="2511395" cy="208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316"/>
              </a:lnSpc>
            </a:pPr>
            <a:r>
              <a:rPr lang="en-US" sz="1400">
                <a:solidFill>
                  <a:srgbClr val="000000"/>
                </a:solidFill>
                <a:latin typeface="Klavika"/>
                <a:ea typeface="Klavika"/>
                <a:cs typeface="Klavika"/>
                <a:sym typeface="Klavika"/>
              </a:rPr>
              <a:t>22,57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3E5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34872" y="-139580"/>
            <a:ext cx="6619110" cy="10859637"/>
          </a:xfrm>
          <a:custGeom>
            <a:avLst/>
            <a:gdLst/>
            <a:ahLst/>
            <a:cxnLst/>
            <a:rect r="r" b="b" t="t" l="l"/>
            <a:pathLst>
              <a:path h="10859637" w="6619110">
                <a:moveTo>
                  <a:pt x="0" y="0"/>
                </a:moveTo>
                <a:lnTo>
                  <a:pt x="6619111" y="0"/>
                </a:lnTo>
                <a:lnTo>
                  <a:pt x="6619111" y="10859637"/>
                </a:lnTo>
                <a:lnTo>
                  <a:pt x="0" y="108596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l="-67180" t="0" r="-78609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31025" y="2895136"/>
            <a:ext cx="4782924" cy="2013043"/>
            <a:chOff x="0" y="0"/>
            <a:chExt cx="1453674" cy="61182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453674" cy="611824"/>
            </a:xfrm>
            <a:custGeom>
              <a:avLst/>
              <a:gdLst/>
              <a:ahLst/>
              <a:cxnLst/>
              <a:rect r="r" b="b" t="t" l="l"/>
              <a:pathLst>
                <a:path h="611824" w="1453674">
                  <a:moveTo>
                    <a:pt x="28032" y="0"/>
                  </a:moveTo>
                  <a:lnTo>
                    <a:pt x="1425641" y="0"/>
                  </a:lnTo>
                  <a:cubicBezTo>
                    <a:pt x="1433076" y="0"/>
                    <a:pt x="1440206" y="2953"/>
                    <a:pt x="1445463" y="8210"/>
                  </a:cubicBezTo>
                  <a:cubicBezTo>
                    <a:pt x="1450720" y="13468"/>
                    <a:pt x="1453674" y="20598"/>
                    <a:pt x="1453674" y="28032"/>
                  </a:cubicBezTo>
                  <a:lnTo>
                    <a:pt x="1453674" y="583792"/>
                  </a:lnTo>
                  <a:cubicBezTo>
                    <a:pt x="1453674" y="591226"/>
                    <a:pt x="1450720" y="598356"/>
                    <a:pt x="1445463" y="603613"/>
                  </a:cubicBezTo>
                  <a:cubicBezTo>
                    <a:pt x="1440206" y="608870"/>
                    <a:pt x="1433076" y="611824"/>
                    <a:pt x="1425641" y="611824"/>
                  </a:cubicBezTo>
                  <a:lnTo>
                    <a:pt x="28032" y="611824"/>
                  </a:lnTo>
                  <a:cubicBezTo>
                    <a:pt x="20598" y="611824"/>
                    <a:pt x="13468" y="608870"/>
                    <a:pt x="8210" y="603613"/>
                  </a:cubicBezTo>
                  <a:cubicBezTo>
                    <a:pt x="2953" y="598356"/>
                    <a:pt x="0" y="591226"/>
                    <a:pt x="0" y="583792"/>
                  </a:cubicBezTo>
                  <a:lnTo>
                    <a:pt x="0" y="28032"/>
                  </a:lnTo>
                  <a:cubicBezTo>
                    <a:pt x="0" y="20598"/>
                    <a:pt x="2953" y="13468"/>
                    <a:pt x="8210" y="8210"/>
                  </a:cubicBezTo>
                  <a:cubicBezTo>
                    <a:pt x="13468" y="2953"/>
                    <a:pt x="20598" y="0"/>
                    <a:pt x="2803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1453674" cy="659449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531025" y="732205"/>
            <a:ext cx="7409663" cy="673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b="true" sz="3500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ELEKTRIJAAMADE PIISAVUS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247212" y="7156325"/>
            <a:ext cx="10018472" cy="2190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60"/>
              </a:lnSpc>
            </a:pPr>
            <a:r>
              <a:rPr lang="en-US" sz="229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L</a:t>
            </a:r>
            <a:r>
              <a:rPr lang="en-US" sz="229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isaks varustuskindluse hindamisele tavaolukorras, analü</a:t>
            </a:r>
            <a:r>
              <a:rPr lang="en-US" sz="229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üsib Elering läbi ka kriisiolukordade stsenaariumeid ehk energiajulgeoleku vaadet.​</a:t>
            </a:r>
          </a:p>
          <a:p>
            <a:pPr algn="ctr">
              <a:lnSpc>
                <a:spcPts val="2460"/>
              </a:lnSpc>
            </a:pPr>
          </a:p>
          <a:p>
            <a:pPr algn="ctr">
              <a:lnSpc>
                <a:spcPts val="2460"/>
              </a:lnSpc>
            </a:pPr>
            <a:r>
              <a:rPr lang="en-US" b="true" sz="22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​</a:t>
            </a:r>
          </a:p>
          <a:p>
            <a:pPr algn="ctr">
              <a:lnSpc>
                <a:spcPts val="2460"/>
              </a:lnSpc>
            </a:pPr>
            <a:r>
              <a:rPr lang="en-US" b="true" sz="22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Praeguses geopoliitilises olukorras on oluline säilitada toimetulek ka piiratud välisühendustega. ​Sellise riski maandamiseks hangib Elering saartalitlusteenust, </a:t>
            </a:r>
          </a:p>
          <a:p>
            <a:pPr algn="ctr">
              <a:lnSpc>
                <a:spcPts val="2460"/>
              </a:lnSpc>
            </a:pPr>
            <a:r>
              <a:rPr lang="en-US" b="true" sz="22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mille maht on 2026. aastaks 1036 MW.​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531025" y="4963271"/>
            <a:ext cx="4782924" cy="2013043"/>
            <a:chOff x="0" y="0"/>
            <a:chExt cx="1453674" cy="611824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453674" cy="611824"/>
            </a:xfrm>
            <a:custGeom>
              <a:avLst/>
              <a:gdLst/>
              <a:ahLst/>
              <a:cxnLst/>
              <a:rect r="r" b="b" t="t" l="l"/>
              <a:pathLst>
                <a:path h="611824" w="1453674">
                  <a:moveTo>
                    <a:pt x="28032" y="0"/>
                  </a:moveTo>
                  <a:lnTo>
                    <a:pt x="1425641" y="0"/>
                  </a:lnTo>
                  <a:cubicBezTo>
                    <a:pt x="1433076" y="0"/>
                    <a:pt x="1440206" y="2953"/>
                    <a:pt x="1445463" y="8210"/>
                  </a:cubicBezTo>
                  <a:cubicBezTo>
                    <a:pt x="1450720" y="13468"/>
                    <a:pt x="1453674" y="20598"/>
                    <a:pt x="1453674" y="28032"/>
                  </a:cubicBezTo>
                  <a:lnTo>
                    <a:pt x="1453674" y="583792"/>
                  </a:lnTo>
                  <a:cubicBezTo>
                    <a:pt x="1453674" y="591226"/>
                    <a:pt x="1450720" y="598356"/>
                    <a:pt x="1445463" y="603613"/>
                  </a:cubicBezTo>
                  <a:cubicBezTo>
                    <a:pt x="1440206" y="608870"/>
                    <a:pt x="1433076" y="611824"/>
                    <a:pt x="1425641" y="611824"/>
                  </a:cubicBezTo>
                  <a:lnTo>
                    <a:pt x="28032" y="611824"/>
                  </a:lnTo>
                  <a:cubicBezTo>
                    <a:pt x="20598" y="611824"/>
                    <a:pt x="13468" y="608870"/>
                    <a:pt x="8210" y="603613"/>
                  </a:cubicBezTo>
                  <a:cubicBezTo>
                    <a:pt x="2953" y="598356"/>
                    <a:pt x="0" y="591226"/>
                    <a:pt x="0" y="583792"/>
                  </a:cubicBezTo>
                  <a:lnTo>
                    <a:pt x="0" y="28032"/>
                  </a:lnTo>
                  <a:cubicBezTo>
                    <a:pt x="0" y="20598"/>
                    <a:pt x="2953" y="13468"/>
                    <a:pt x="8210" y="8210"/>
                  </a:cubicBezTo>
                  <a:cubicBezTo>
                    <a:pt x="13468" y="2953"/>
                    <a:pt x="20598" y="0"/>
                    <a:pt x="2803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1453674" cy="659449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31025" y="7033463"/>
            <a:ext cx="4782924" cy="2843609"/>
            <a:chOff x="0" y="0"/>
            <a:chExt cx="1453674" cy="86425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453674" cy="864258"/>
            </a:xfrm>
            <a:custGeom>
              <a:avLst/>
              <a:gdLst/>
              <a:ahLst/>
              <a:cxnLst/>
              <a:rect r="r" b="b" t="t" l="l"/>
              <a:pathLst>
                <a:path h="864258" w="1453674">
                  <a:moveTo>
                    <a:pt x="28032" y="0"/>
                  </a:moveTo>
                  <a:lnTo>
                    <a:pt x="1425641" y="0"/>
                  </a:lnTo>
                  <a:cubicBezTo>
                    <a:pt x="1433076" y="0"/>
                    <a:pt x="1440206" y="2953"/>
                    <a:pt x="1445463" y="8210"/>
                  </a:cubicBezTo>
                  <a:cubicBezTo>
                    <a:pt x="1450720" y="13468"/>
                    <a:pt x="1453674" y="20598"/>
                    <a:pt x="1453674" y="28032"/>
                  </a:cubicBezTo>
                  <a:lnTo>
                    <a:pt x="1453674" y="836226"/>
                  </a:lnTo>
                  <a:cubicBezTo>
                    <a:pt x="1453674" y="843660"/>
                    <a:pt x="1450720" y="850790"/>
                    <a:pt x="1445463" y="856047"/>
                  </a:cubicBezTo>
                  <a:cubicBezTo>
                    <a:pt x="1440206" y="861304"/>
                    <a:pt x="1433076" y="864258"/>
                    <a:pt x="1425641" y="864258"/>
                  </a:cubicBezTo>
                  <a:lnTo>
                    <a:pt x="28032" y="864258"/>
                  </a:lnTo>
                  <a:cubicBezTo>
                    <a:pt x="20598" y="864258"/>
                    <a:pt x="13468" y="861304"/>
                    <a:pt x="8210" y="856047"/>
                  </a:cubicBezTo>
                  <a:cubicBezTo>
                    <a:pt x="2953" y="850790"/>
                    <a:pt x="0" y="843660"/>
                    <a:pt x="0" y="836226"/>
                  </a:cubicBezTo>
                  <a:lnTo>
                    <a:pt x="0" y="28032"/>
                  </a:lnTo>
                  <a:cubicBezTo>
                    <a:pt x="0" y="20598"/>
                    <a:pt x="2953" y="13468"/>
                    <a:pt x="8210" y="8210"/>
                  </a:cubicBezTo>
                  <a:cubicBezTo>
                    <a:pt x="13468" y="2953"/>
                    <a:pt x="20598" y="0"/>
                    <a:pt x="2803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1453674" cy="911883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6089753" y="9050486"/>
            <a:ext cx="2198247" cy="1236514"/>
          </a:xfrm>
          <a:custGeom>
            <a:avLst/>
            <a:gdLst/>
            <a:ahLst/>
            <a:cxnLst/>
            <a:rect r="r" b="b" t="t" l="l"/>
            <a:pathLst>
              <a:path h="1236514" w="2198247">
                <a:moveTo>
                  <a:pt x="0" y="0"/>
                </a:moveTo>
                <a:lnTo>
                  <a:pt x="2198247" y="0"/>
                </a:lnTo>
                <a:lnTo>
                  <a:pt x="2198247" y="1236514"/>
                </a:lnTo>
                <a:lnTo>
                  <a:pt x="0" y="12365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7159553" y="1989119"/>
            <a:ext cx="10272273" cy="2845737"/>
            <a:chOff x="0" y="0"/>
            <a:chExt cx="2212670" cy="61297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212670" cy="612978"/>
            </a:xfrm>
            <a:custGeom>
              <a:avLst/>
              <a:gdLst/>
              <a:ahLst/>
              <a:cxnLst/>
              <a:rect r="r" b="b" t="t" l="l"/>
              <a:pathLst>
                <a:path h="612978" w="2212670">
                  <a:moveTo>
                    <a:pt x="0" y="0"/>
                  </a:moveTo>
                  <a:lnTo>
                    <a:pt x="2212670" y="0"/>
                  </a:lnTo>
                  <a:lnTo>
                    <a:pt x="2212670" y="612978"/>
                  </a:lnTo>
                  <a:lnTo>
                    <a:pt x="0" y="612978"/>
                  </a:lnTo>
                  <a:close/>
                </a:path>
              </a:pathLst>
            </a:custGeom>
            <a:solidFill>
              <a:srgbClr val="3FA4A9"/>
            </a:solidFill>
            <a:ln w="952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57150"/>
              <a:ext cx="2212670" cy="6701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6137766" y="1989119"/>
            <a:ext cx="1305975" cy="1697712"/>
            <a:chOff x="0" y="0"/>
            <a:chExt cx="281310" cy="365691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81310" cy="365691"/>
            </a:xfrm>
            <a:custGeom>
              <a:avLst/>
              <a:gdLst/>
              <a:ahLst/>
              <a:cxnLst/>
              <a:rect r="r" b="b" t="t" l="l"/>
              <a:pathLst>
                <a:path h="365691" w="281310">
                  <a:moveTo>
                    <a:pt x="0" y="0"/>
                  </a:moveTo>
                  <a:lnTo>
                    <a:pt x="281310" y="0"/>
                  </a:lnTo>
                  <a:lnTo>
                    <a:pt x="281310" y="365691"/>
                  </a:lnTo>
                  <a:lnTo>
                    <a:pt x="0" y="365691"/>
                  </a:lnTo>
                  <a:close/>
                </a:path>
              </a:pathLst>
            </a:custGeom>
            <a:solidFill>
              <a:srgbClr val="7DC8D4"/>
            </a:solidFill>
            <a:ln w="952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57150"/>
              <a:ext cx="281310" cy="4228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sp>
        <p:nvSpPr>
          <p:cNvPr name="AutoShape 21" id="21"/>
          <p:cNvSpPr/>
          <p:nvPr/>
        </p:nvSpPr>
        <p:spPr>
          <a:xfrm flipV="true">
            <a:off x="7217152" y="4844825"/>
            <a:ext cx="0" cy="345535"/>
          </a:xfrm>
          <a:prstGeom prst="line">
            <a:avLst/>
          </a:prstGeom>
          <a:ln cap="rnd" w="571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2" id="22"/>
          <p:cNvSpPr/>
          <p:nvPr/>
        </p:nvSpPr>
        <p:spPr>
          <a:xfrm flipV="true">
            <a:off x="8166926" y="4844825"/>
            <a:ext cx="0" cy="345535"/>
          </a:xfrm>
          <a:prstGeom prst="line">
            <a:avLst/>
          </a:prstGeom>
          <a:ln cap="rnd" w="571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3" id="23"/>
          <p:cNvSpPr/>
          <p:nvPr/>
        </p:nvSpPr>
        <p:spPr>
          <a:xfrm flipV="true">
            <a:off x="9116701" y="4844825"/>
            <a:ext cx="0" cy="345535"/>
          </a:xfrm>
          <a:prstGeom prst="line">
            <a:avLst/>
          </a:prstGeom>
          <a:ln cap="rnd" w="571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4" id="24"/>
          <p:cNvSpPr/>
          <p:nvPr/>
        </p:nvSpPr>
        <p:spPr>
          <a:xfrm flipV="true">
            <a:off x="10066107" y="4844825"/>
            <a:ext cx="0" cy="345535"/>
          </a:xfrm>
          <a:prstGeom prst="line">
            <a:avLst/>
          </a:prstGeom>
          <a:ln cap="rnd" w="571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5" id="25"/>
          <p:cNvSpPr/>
          <p:nvPr/>
        </p:nvSpPr>
        <p:spPr>
          <a:xfrm flipV="true">
            <a:off x="11098513" y="4844825"/>
            <a:ext cx="0" cy="345535"/>
          </a:xfrm>
          <a:prstGeom prst="line">
            <a:avLst/>
          </a:prstGeom>
          <a:ln cap="rnd" w="571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6" id="26"/>
          <p:cNvSpPr/>
          <p:nvPr/>
        </p:nvSpPr>
        <p:spPr>
          <a:xfrm flipV="true">
            <a:off x="13167043" y="4844825"/>
            <a:ext cx="0" cy="345535"/>
          </a:xfrm>
          <a:prstGeom prst="line">
            <a:avLst/>
          </a:prstGeom>
          <a:ln cap="rnd" w="571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7" id="27"/>
          <p:cNvSpPr/>
          <p:nvPr/>
        </p:nvSpPr>
        <p:spPr>
          <a:xfrm flipV="true">
            <a:off x="14177701" y="4844825"/>
            <a:ext cx="0" cy="345535"/>
          </a:xfrm>
          <a:prstGeom prst="line">
            <a:avLst/>
          </a:prstGeom>
          <a:ln cap="rnd" w="571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8" id="28"/>
          <p:cNvSpPr/>
          <p:nvPr/>
        </p:nvSpPr>
        <p:spPr>
          <a:xfrm flipV="true">
            <a:off x="15157733" y="4844825"/>
            <a:ext cx="0" cy="345535"/>
          </a:xfrm>
          <a:prstGeom prst="line">
            <a:avLst/>
          </a:prstGeom>
          <a:ln cap="rnd" w="571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9" id="29"/>
          <p:cNvSpPr/>
          <p:nvPr/>
        </p:nvSpPr>
        <p:spPr>
          <a:xfrm flipH="true" flipV="true">
            <a:off x="17602898" y="4564055"/>
            <a:ext cx="0" cy="626305"/>
          </a:xfrm>
          <a:prstGeom prst="line">
            <a:avLst/>
          </a:prstGeom>
          <a:ln cap="rnd" w="571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0" id="30"/>
          <p:cNvSpPr/>
          <p:nvPr/>
        </p:nvSpPr>
        <p:spPr>
          <a:xfrm flipV="true">
            <a:off x="9124022" y="2730332"/>
            <a:ext cx="1974491" cy="227770"/>
          </a:xfrm>
          <a:prstGeom prst="line">
            <a:avLst/>
          </a:prstGeom>
          <a:ln cap="flat" w="28575">
            <a:solidFill>
              <a:srgbClr val="FFFFFF">
                <a:alpha val="58824"/>
              </a:srgbClr>
            </a:solidFill>
            <a:prstDash val="lgDash"/>
            <a:headEnd type="none" len="sm" w="sm"/>
            <a:tailEnd type="none" len="sm" w="sm"/>
          </a:ln>
        </p:spPr>
      </p:sp>
      <p:sp>
        <p:nvSpPr>
          <p:cNvPr name="AutoShape 31" id="31"/>
          <p:cNvSpPr/>
          <p:nvPr/>
        </p:nvSpPr>
        <p:spPr>
          <a:xfrm flipV="true">
            <a:off x="9116701" y="2958103"/>
            <a:ext cx="7322" cy="1904347"/>
          </a:xfrm>
          <a:prstGeom prst="line">
            <a:avLst/>
          </a:prstGeom>
          <a:ln cap="flat" w="57150">
            <a:solidFill>
              <a:srgbClr val="FF0000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32" id="32"/>
          <p:cNvSpPr/>
          <p:nvPr/>
        </p:nvSpPr>
        <p:spPr>
          <a:xfrm flipV="true">
            <a:off x="11098513" y="2691025"/>
            <a:ext cx="0" cy="2176212"/>
          </a:xfrm>
          <a:prstGeom prst="line">
            <a:avLst/>
          </a:prstGeom>
          <a:ln cap="flat" w="57150">
            <a:solidFill>
              <a:srgbClr val="FF0000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33" id="33"/>
          <p:cNvSpPr/>
          <p:nvPr/>
        </p:nvSpPr>
        <p:spPr>
          <a:xfrm flipV="true">
            <a:off x="7159553" y="2958103"/>
            <a:ext cx="1964470" cy="453885"/>
          </a:xfrm>
          <a:prstGeom prst="line">
            <a:avLst/>
          </a:prstGeom>
          <a:ln cap="flat" w="28575">
            <a:solidFill>
              <a:srgbClr val="FFFFFF">
                <a:alpha val="58824"/>
              </a:srgbClr>
            </a:solidFill>
            <a:prstDash val="lgDash"/>
            <a:headEnd type="none" len="sm" w="sm"/>
            <a:tailEnd type="none" len="sm" w="sm"/>
          </a:ln>
        </p:spPr>
      </p:sp>
      <p:sp>
        <p:nvSpPr>
          <p:cNvPr name="AutoShape 34" id="34"/>
          <p:cNvSpPr/>
          <p:nvPr/>
        </p:nvSpPr>
        <p:spPr>
          <a:xfrm flipV="true">
            <a:off x="7159553" y="881682"/>
            <a:ext cx="0" cy="3985554"/>
          </a:xfrm>
          <a:prstGeom prst="line">
            <a:avLst/>
          </a:prstGeom>
          <a:ln cap="rnd" w="57150">
            <a:solidFill>
              <a:srgbClr val="FFFFFF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AutoShape 35" id="35"/>
          <p:cNvSpPr/>
          <p:nvPr/>
        </p:nvSpPr>
        <p:spPr>
          <a:xfrm flipV="true">
            <a:off x="12187011" y="4834856"/>
            <a:ext cx="0" cy="355504"/>
          </a:xfrm>
          <a:prstGeom prst="line">
            <a:avLst/>
          </a:prstGeom>
          <a:ln cap="rnd" w="571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6" id="36"/>
          <p:cNvSpPr/>
          <p:nvPr/>
        </p:nvSpPr>
        <p:spPr>
          <a:xfrm flipV="true">
            <a:off x="16137766" y="4844825"/>
            <a:ext cx="0" cy="345535"/>
          </a:xfrm>
          <a:prstGeom prst="line">
            <a:avLst/>
          </a:prstGeom>
          <a:ln cap="rnd" w="571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7" id="37"/>
          <p:cNvSpPr/>
          <p:nvPr/>
        </p:nvSpPr>
        <p:spPr>
          <a:xfrm>
            <a:off x="6798564" y="4840744"/>
            <a:ext cx="11084926" cy="0"/>
          </a:xfrm>
          <a:prstGeom prst="line">
            <a:avLst/>
          </a:prstGeom>
          <a:ln cap="rnd" w="57150">
            <a:solidFill>
              <a:srgbClr val="FFFFFF"/>
            </a:solidFill>
            <a:prstDash val="solid"/>
            <a:headEnd type="none" len="sm" w="sm"/>
            <a:tailEnd type="triangle" len="med" w="lg"/>
          </a:ln>
        </p:spPr>
      </p:sp>
      <p:grpSp>
        <p:nvGrpSpPr>
          <p:cNvPr name="Group 38" id="38"/>
          <p:cNvGrpSpPr/>
          <p:nvPr/>
        </p:nvGrpSpPr>
        <p:grpSpPr>
          <a:xfrm rot="-5400000">
            <a:off x="13609669" y="-1433994"/>
            <a:ext cx="1080769" cy="6587373"/>
            <a:chOff x="0" y="0"/>
            <a:chExt cx="1317406" cy="8029694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317407" cy="8029694"/>
            </a:xfrm>
            <a:custGeom>
              <a:avLst/>
              <a:gdLst/>
              <a:ahLst/>
              <a:cxnLst/>
              <a:rect r="r" b="b" t="t" l="l"/>
              <a:pathLst>
                <a:path h="8029694" w="1317407">
                  <a:moveTo>
                    <a:pt x="658703" y="0"/>
                  </a:moveTo>
                  <a:lnTo>
                    <a:pt x="1317407" y="8029694"/>
                  </a:lnTo>
                  <a:lnTo>
                    <a:pt x="0" y="8029694"/>
                  </a:lnTo>
                  <a:lnTo>
                    <a:pt x="658703" y="0"/>
                  </a:lnTo>
                  <a:close/>
                </a:path>
              </a:pathLst>
            </a:custGeom>
            <a:solidFill>
              <a:srgbClr val="F2A900"/>
            </a:solidFill>
            <a:ln w="952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0" id="40"/>
            <p:cNvSpPr txBox="true"/>
            <p:nvPr/>
          </p:nvSpPr>
          <p:spPr>
            <a:xfrm>
              <a:off x="205845" y="3670922"/>
              <a:ext cx="905717" cy="37852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sp>
        <p:nvSpPr>
          <p:cNvPr name="AutoShape 41" id="41"/>
          <p:cNvSpPr/>
          <p:nvPr/>
        </p:nvSpPr>
        <p:spPr>
          <a:xfrm flipV="true">
            <a:off x="16137766" y="1426351"/>
            <a:ext cx="1105" cy="3431207"/>
          </a:xfrm>
          <a:prstGeom prst="line">
            <a:avLst/>
          </a:prstGeom>
          <a:ln cap="flat" w="57150">
            <a:solidFill>
              <a:srgbClr val="FF0000"/>
            </a:solidFill>
            <a:prstDash val="sysDot"/>
            <a:headEnd type="none" len="sm" w="sm"/>
            <a:tailEnd type="none" len="sm" w="sm"/>
          </a:ln>
        </p:spPr>
      </p:sp>
      <p:grpSp>
        <p:nvGrpSpPr>
          <p:cNvPr name="Group 42" id="42"/>
          <p:cNvGrpSpPr/>
          <p:nvPr/>
        </p:nvGrpSpPr>
        <p:grpSpPr>
          <a:xfrm rot="0">
            <a:off x="15590863" y="628409"/>
            <a:ext cx="1093806" cy="797942"/>
            <a:chOff x="0" y="0"/>
            <a:chExt cx="1288862" cy="940237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288862" cy="940237"/>
            </a:xfrm>
            <a:custGeom>
              <a:avLst/>
              <a:gdLst/>
              <a:ahLst/>
              <a:cxnLst/>
              <a:rect r="r" b="b" t="t" l="l"/>
              <a:pathLst>
                <a:path h="940237" w="1288862">
                  <a:moveTo>
                    <a:pt x="644431" y="940237"/>
                  </a:moveTo>
                  <a:lnTo>
                    <a:pt x="0" y="533837"/>
                  </a:lnTo>
                  <a:lnTo>
                    <a:pt x="203200" y="533837"/>
                  </a:lnTo>
                  <a:lnTo>
                    <a:pt x="203200" y="0"/>
                  </a:lnTo>
                  <a:lnTo>
                    <a:pt x="1085662" y="0"/>
                  </a:lnTo>
                  <a:lnTo>
                    <a:pt x="1085662" y="533837"/>
                  </a:lnTo>
                  <a:lnTo>
                    <a:pt x="1288862" y="533837"/>
                  </a:lnTo>
                  <a:lnTo>
                    <a:pt x="644431" y="940237"/>
                  </a:lnTo>
                  <a:close/>
                </a:path>
              </a:pathLst>
            </a:custGeom>
            <a:solidFill>
              <a:srgbClr val="F2A900"/>
            </a:solidFill>
            <a:ln w="952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4" id="44"/>
            <p:cNvSpPr txBox="true"/>
            <p:nvPr/>
          </p:nvSpPr>
          <p:spPr>
            <a:xfrm>
              <a:off x="203200" y="-57150"/>
              <a:ext cx="882462" cy="8957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grpSp>
        <p:nvGrpSpPr>
          <p:cNvPr name="Group 45" id="45"/>
          <p:cNvGrpSpPr/>
          <p:nvPr/>
        </p:nvGrpSpPr>
        <p:grpSpPr>
          <a:xfrm rot="182301">
            <a:off x="10035494" y="1958762"/>
            <a:ext cx="7388375" cy="496191"/>
            <a:chOff x="0" y="0"/>
            <a:chExt cx="1591472" cy="106881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1591472" cy="106881"/>
            </a:xfrm>
            <a:custGeom>
              <a:avLst/>
              <a:gdLst/>
              <a:ahLst/>
              <a:cxnLst/>
              <a:rect r="r" b="b" t="t" l="l"/>
              <a:pathLst>
                <a:path h="106881" w="1591472">
                  <a:moveTo>
                    <a:pt x="0" y="0"/>
                  </a:moveTo>
                  <a:lnTo>
                    <a:pt x="1591472" y="0"/>
                  </a:lnTo>
                  <a:lnTo>
                    <a:pt x="1591472" y="106881"/>
                  </a:lnTo>
                  <a:lnTo>
                    <a:pt x="0" y="106881"/>
                  </a:lnTo>
                  <a:close/>
                </a:path>
              </a:pathLst>
            </a:custGeom>
            <a:solidFill>
              <a:srgbClr val="787671"/>
            </a:solidFill>
            <a:ln cap="sq">
              <a:noFill/>
              <a:prstDash val="solid"/>
              <a:miter/>
            </a:ln>
          </p:spPr>
        </p:sp>
        <p:sp>
          <p:nvSpPr>
            <p:cNvPr name="TextBox 47" id="47"/>
            <p:cNvSpPr txBox="true"/>
            <p:nvPr/>
          </p:nvSpPr>
          <p:spPr>
            <a:xfrm>
              <a:off x="0" y="-57150"/>
              <a:ext cx="1591472" cy="1640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grpSp>
        <p:nvGrpSpPr>
          <p:cNvPr name="Group 48" id="48"/>
          <p:cNvGrpSpPr/>
          <p:nvPr/>
        </p:nvGrpSpPr>
        <p:grpSpPr>
          <a:xfrm rot="0">
            <a:off x="10551610" y="1932390"/>
            <a:ext cx="1093806" cy="797942"/>
            <a:chOff x="0" y="0"/>
            <a:chExt cx="1288862" cy="940237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1288862" cy="940237"/>
            </a:xfrm>
            <a:custGeom>
              <a:avLst/>
              <a:gdLst/>
              <a:ahLst/>
              <a:cxnLst/>
              <a:rect r="r" b="b" t="t" l="l"/>
              <a:pathLst>
                <a:path h="940237" w="1288862">
                  <a:moveTo>
                    <a:pt x="644431" y="940237"/>
                  </a:moveTo>
                  <a:lnTo>
                    <a:pt x="0" y="533837"/>
                  </a:lnTo>
                  <a:lnTo>
                    <a:pt x="203200" y="533837"/>
                  </a:lnTo>
                  <a:lnTo>
                    <a:pt x="203200" y="0"/>
                  </a:lnTo>
                  <a:lnTo>
                    <a:pt x="1085662" y="0"/>
                  </a:lnTo>
                  <a:lnTo>
                    <a:pt x="1085662" y="533837"/>
                  </a:lnTo>
                  <a:lnTo>
                    <a:pt x="1288862" y="533837"/>
                  </a:lnTo>
                  <a:lnTo>
                    <a:pt x="644431" y="940237"/>
                  </a:lnTo>
                  <a:close/>
                </a:path>
              </a:pathLst>
            </a:custGeom>
            <a:solidFill>
              <a:srgbClr val="F2A900"/>
            </a:solidFill>
            <a:ln w="952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0" id="50"/>
            <p:cNvSpPr txBox="true"/>
            <p:nvPr/>
          </p:nvSpPr>
          <p:spPr>
            <a:xfrm>
              <a:off x="203200" y="-57150"/>
              <a:ext cx="882462" cy="8957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sp>
        <p:nvSpPr>
          <p:cNvPr name="TextBox 51" id="51"/>
          <p:cNvSpPr txBox="true"/>
          <p:nvPr/>
        </p:nvSpPr>
        <p:spPr>
          <a:xfrm rot="0">
            <a:off x="9487320" y="1990995"/>
            <a:ext cx="3222386" cy="6143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8"/>
              </a:lnSpc>
            </a:pPr>
            <a:r>
              <a:rPr lang="en-US" sz="2250" b="true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1300</a:t>
            </a:r>
          </a:p>
          <a:p>
            <a:pPr algn="ctr">
              <a:lnSpc>
                <a:spcPts val="2064"/>
              </a:lnSpc>
            </a:pPr>
            <a:r>
              <a:rPr lang="en-US" sz="192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MW</a:t>
            </a:r>
          </a:p>
        </p:txBody>
      </p:sp>
      <p:sp>
        <p:nvSpPr>
          <p:cNvPr name="AutoShape 52" id="52"/>
          <p:cNvSpPr/>
          <p:nvPr/>
        </p:nvSpPr>
        <p:spPr>
          <a:xfrm flipV="true">
            <a:off x="11101546" y="1429958"/>
            <a:ext cx="5027158" cy="1296499"/>
          </a:xfrm>
          <a:prstGeom prst="line">
            <a:avLst/>
          </a:prstGeom>
          <a:ln cap="flat" w="28575">
            <a:solidFill>
              <a:srgbClr val="FFFFFF">
                <a:alpha val="58824"/>
              </a:srgbClr>
            </a:solidFill>
            <a:prstDash val="lgDash"/>
            <a:headEnd type="none" len="sm" w="sm"/>
            <a:tailEnd type="none" len="sm" w="sm"/>
          </a:ln>
        </p:spPr>
      </p:sp>
      <p:grpSp>
        <p:nvGrpSpPr>
          <p:cNvPr name="Group 53" id="53"/>
          <p:cNvGrpSpPr/>
          <p:nvPr/>
        </p:nvGrpSpPr>
        <p:grpSpPr>
          <a:xfrm rot="-5400000">
            <a:off x="9363874" y="1535802"/>
            <a:ext cx="469694" cy="924654"/>
            <a:chOff x="0" y="0"/>
            <a:chExt cx="693847" cy="1365927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693847" cy="1365927"/>
            </a:xfrm>
            <a:custGeom>
              <a:avLst/>
              <a:gdLst/>
              <a:ahLst/>
              <a:cxnLst/>
              <a:rect r="r" b="b" t="t" l="l"/>
              <a:pathLst>
                <a:path h="1365927" w="693847">
                  <a:moveTo>
                    <a:pt x="346923" y="0"/>
                  </a:moveTo>
                  <a:lnTo>
                    <a:pt x="693847" y="1365927"/>
                  </a:lnTo>
                  <a:lnTo>
                    <a:pt x="0" y="1365927"/>
                  </a:lnTo>
                  <a:lnTo>
                    <a:pt x="346923" y="0"/>
                  </a:lnTo>
                  <a:close/>
                </a:path>
              </a:pathLst>
            </a:custGeom>
            <a:solidFill>
              <a:srgbClr val="787671"/>
            </a:solidFill>
            <a:ln cap="sq">
              <a:noFill/>
              <a:prstDash val="solid"/>
              <a:miter/>
            </a:ln>
          </p:spPr>
        </p:sp>
        <p:sp>
          <p:nvSpPr>
            <p:cNvPr name="TextBox 55" id="55"/>
            <p:cNvSpPr txBox="true"/>
            <p:nvPr/>
          </p:nvSpPr>
          <p:spPr>
            <a:xfrm>
              <a:off x="108414" y="577030"/>
              <a:ext cx="477020" cy="6913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8577119" y="2160161"/>
            <a:ext cx="1093806" cy="797942"/>
            <a:chOff x="0" y="0"/>
            <a:chExt cx="1288862" cy="940237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1288862" cy="940237"/>
            </a:xfrm>
            <a:custGeom>
              <a:avLst/>
              <a:gdLst/>
              <a:ahLst/>
              <a:cxnLst/>
              <a:rect r="r" b="b" t="t" l="l"/>
              <a:pathLst>
                <a:path h="940237" w="1288862">
                  <a:moveTo>
                    <a:pt x="644431" y="940237"/>
                  </a:moveTo>
                  <a:lnTo>
                    <a:pt x="0" y="533837"/>
                  </a:lnTo>
                  <a:lnTo>
                    <a:pt x="203200" y="533837"/>
                  </a:lnTo>
                  <a:lnTo>
                    <a:pt x="203200" y="0"/>
                  </a:lnTo>
                  <a:lnTo>
                    <a:pt x="1085662" y="0"/>
                  </a:lnTo>
                  <a:lnTo>
                    <a:pt x="1085662" y="533837"/>
                  </a:lnTo>
                  <a:lnTo>
                    <a:pt x="1288862" y="533837"/>
                  </a:lnTo>
                  <a:lnTo>
                    <a:pt x="644431" y="940237"/>
                  </a:lnTo>
                  <a:close/>
                </a:path>
              </a:pathLst>
            </a:custGeom>
            <a:solidFill>
              <a:srgbClr val="F2A900"/>
            </a:solidFill>
            <a:ln w="952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8" id="58"/>
            <p:cNvSpPr txBox="true"/>
            <p:nvPr/>
          </p:nvSpPr>
          <p:spPr>
            <a:xfrm>
              <a:off x="203200" y="-57150"/>
              <a:ext cx="882462" cy="8957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17316456" y="2160161"/>
            <a:ext cx="115370" cy="490252"/>
            <a:chOff x="0" y="0"/>
            <a:chExt cx="24851" cy="105601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24851" cy="105601"/>
            </a:xfrm>
            <a:custGeom>
              <a:avLst/>
              <a:gdLst/>
              <a:ahLst/>
              <a:cxnLst/>
              <a:rect r="r" b="b" t="t" l="l"/>
              <a:pathLst>
                <a:path h="105601" w="24851">
                  <a:moveTo>
                    <a:pt x="0" y="0"/>
                  </a:moveTo>
                  <a:lnTo>
                    <a:pt x="24851" y="0"/>
                  </a:lnTo>
                  <a:lnTo>
                    <a:pt x="24851" y="105601"/>
                  </a:lnTo>
                  <a:lnTo>
                    <a:pt x="0" y="105601"/>
                  </a:lnTo>
                  <a:close/>
                </a:path>
              </a:pathLst>
            </a:custGeom>
            <a:solidFill>
              <a:srgbClr val="787671"/>
            </a:solidFill>
            <a:ln cap="sq">
              <a:noFill/>
              <a:prstDash val="solid"/>
              <a:miter/>
            </a:ln>
          </p:spPr>
        </p:sp>
        <p:sp>
          <p:nvSpPr>
            <p:cNvPr name="TextBox 61" id="61"/>
            <p:cNvSpPr txBox="true"/>
            <p:nvPr/>
          </p:nvSpPr>
          <p:spPr>
            <a:xfrm>
              <a:off x="0" y="-57150"/>
              <a:ext cx="24851" cy="1627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grpSp>
        <p:nvGrpSpPr>
          <p:cNvPr name="Group 62" id="62"/>
          <p:cNvGrpSpPr/>
          <p:nvPr/>
        </p:nvGrpSpPr>
        <p:grpSpPr>
          <a:xfrm rot="-5214224">
            <a:off x="9399171" y="1583368"/>
            <a:ext cx="469694" cy="838692"/>
            <a:chOff x="0" y="0"/>
            <a:chExt cx="693847" cy="1238942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693847" cy="1238942"/>
            </a:xfrm>
            <a:custGeom>
              <a:avLst/>
              <a:gdLst/>
              <a:ahLst/>
              <a:cxnLst/>
              <a:rect r="r" b="b" t="t" l="l"/>
              <a:pathLst>
                <a:path h="1238942" w="693847">
                  <a:moveTo>
                    <a:pt x="346923" y="0"/>
                  </a:moveTo>
                  <a:lnTo>
                    <a:pt x="693847" y="1238942"/>
                  </a:lnTo>
                  <a:lnTo>
                    <a:pt x="0" y="1238942"/>
                  </a:lnTo>
                  <a:lnTo>
                    <a:pt x="346923" y="0"/>
                  </a:lnTo>
                  <a:close/>
                </a:path>
              </a:pathLst>
            </a:custGeom>
            <a:solidFill>
              <a:srgbClr val="787671"/>
            </a:solidFill>
            <a:ln cap="sq">
              <a:noFill/>
              <a:prstDash val="solid"/>
              <a:miter/>
            </a:ln>
          </p:spPr>
        </p:sp>
        <p:sp>
          <p:nvSpPr>
            <p:cNvPr name="TextBox 64" id="64"/>
            <p:cNvSpPr txBox="true"/>
            <p:nvPr/>
          </p:nvSpPr>
          <p:spPr>
            <a:xfrm>
              <a:off x="108414" y="518073"/>
              <a:ext cx="477020" cy="6323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grpSp>
        <p:nvGrpSpPr>
          <p:cNvPr name="Group 65" id="65"/>
          <p:cNvGrpSpPr/>
          <p:nvPr/>
        </p:nvGrpSpPr>
        <p:grpSpPr>
          <a:xfrm rot="-5214224">
            <a:off x="9386262" y="1540754"/>
            <a:ext cx="448986" cy="951232"/>
            <a:chOff x="0" y="0"/>
            <a:chExt cx="663256" cy="1405189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663256" cy="1405189"/>
            </a:xfrm>
            <a:custGeom>
              <a:avLst/>
              <a:gdLst/>
              <a:ahLst/>
              <a:cxnLst/>
              <a:rect r="r" b="b" t="t" l="l"/>
              <a:pathLst>
                <a:path h="1405189" w="663256">
                  <a:moveTo>
                    <a:pt x="331628" y="0"/>
                  </a:moveTo>
                  <a:lnTo>
                    <a:pt x="663256" y="1405189"/>
                  </a:lnTo>
                  <a:lnTo>
                    <a:pt x="0" y="1405189"/>
                  </a:lnTo>
                  <a:lnTo>
                    <a:pt x="331628" y="0"/>
                  </a:lnTo>
                  <a:close/>
                </a:path>
              </a:pathLst>
            </a:custGeom>
            <a:solidFill>
              <a:srgbClr val="787671"/>
            </a:solidFill>
            <a:ln cap="sq">
              <a:noFill/>
              <a:prstDash val="solid"/>
              <a:miter/>
            </a:ln>
          </p:spPr>
        </p:sp>
        <p:sp>
          <p:nvSpPr>
            <p:cNvPr name="TextBox 67" id="67"/>
            <p:cNvSpPr txBox="true"/>
            <p:nvPr/>
          </p:nvSpPr>
          <p:spPr>
            <a:xfrm>
              <a:off x="103634" y="595259"/>
              <a:ext cx="455989" cy="7095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11153002" y="5817226"/>
            <a:ext cx="2206891" cy="651109"/>
            <a:chOff x="0" y="0"/>
            <a:chExt cx="670740" cy="197892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670740" cy="197892"/>
            </a:xfrm>
            <a:custGeom>
              <a:avLst/>
              <a:gdLst/>
              <a:ahLst/>
              <a:cxnLst/>
              <a:rect r="r" b="b" t="t" l="l"/>
              <a:pathLst>
                <a:path h="197892" w="670740">
                  <a:moveTo>
                    <a:pt x="31573" y="0"/>
                  </a:moveTo>
                  <a:lnTo>
                    <a:pt x="639168" y="0"/>
                  </a:lnTo>
                  <a:cubicBezTo>
                    <a:pt x="656605" y="0"/>
                    <a:pt x="670740" y="14136"/>
                    <a:pt x="670740" y="31573"/>
                  </a:cubicBezTo>
                  <a:lnTo>
                    <a:pt x="670740" y="166319"/>
                  </a:lnTo>
                  <a:cubicBezTo>
                    <a:pt x="670740" y="183756"/>
                    <a:pt x="656605" y="197892"/>
                    <a:pt x="639168" y="197892"/>
                  </a:cubicBezTo>
                  <a:lnTo>
                    <a:pt x="31573" y="197892"/>
                  </a:lnTo>
                  <a:cubicBezTo>
                    <a:pt x="14136" y="197892"/>
                    <a:pt x="0" y="183756"/>
                    <a:pt x="0" y="166319"/>
                  </a:cubicBezTo>
                  <a:lnTo>
                    <a:pt x="0" y="31573"/>
                  </a:lnTo>
                  <a:cubicBezTo>
                    <a:pt x="0" y="14136"/>
                    <a:pt x="14136" y="0"/>
                    <a:pt x="31573" y="0"/>
                  </a:cubicBezTo>
                  <a:close/>
                </a:path>
              </a:pathLst>
            </a:custGeom>
            <a:solidFill>
              <a:srgbClr val="FFFFFF">
                <a:alpha val="20784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70" id="70"/>
            <p:cNvSpPr txBox="true"/>
            <p:nvPr/>
          </p:nvSpPr>
          <p:spPr>
            <a:xfrm>
              <a:off x="0" y="-47625"/>
              <a:ext cx="670740" cy="245517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sp>
        <p:nvSpPr>
          <p:cNvPr name="AutoShape 71" id="71"/>
          <p:cNvSpPr/>
          <p:nvPr/>
        </p:nvSpPr>
        <p:spPr>
          <a:xfrm>
            <a:off x="11565418" y="6127275"/>
            <a:ext cx="534154" cy="0"/>
          </a:xfrm>
          <a:prstGeom prst="line">
            <a:avLst/>
          </a:prstGeom>
          <a:ln cap="flat" w="28575">
            <a:solidFill>
              <a:srgbClr val="FFFFFF">
                <a:alpha val="58824"/>
              </a:srgbClr>
            </a:solidFill>
            <a:prstDash val="lgDash"/>
            <a:headEnd type="none" len="sm" w="sm"/>
            <a:tailEnd type="none" len="sm" w="sm"/>
          </a:ln>
        </p:spPr>
      </p:sp>
      <p:sp>
        <p:nvSpPr>
          <p:cNvPr name="TextBox 72" id="72"/>
          <p:cNvSpPr txBox="true"/>
          <p:nvPr/>
        </p:nvSpPr>
        <p:spPr>
          <a:xfrm rot="0">
            <a:off x="531025" y="1468096"/>
            <a:ext cx="5597859" cy="8666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2000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Eeloleva talve varustuskindlus on hea – regionaalsed  elektri ja gaasi piisavuse analüüsid kinnitavad, et piirangute tekkimise tõenäosus on väga madal.</a:t>
            </a:r>
          </a:p>
        </p:txBody>
      </p:sp>
      <p:sp>
        <p:nvSpPr>
          <p:cNvPr name="TextBox 73" id="73"/>
          <p:cNvSpPr txBox="true"/>
          <p:nvPr/>
        </p:nvSpPr>
        <p:spPr>
          <a:xfrm rot="0">
            <a:off x="700707" y="3078698"/>
            <a:ext cx="4436271" cy="1712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30"/>
              </a:lnSpc>
            </a:pPr>
            <a:r>
              <a:rPr lang="en-US" sz="35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2028.</a:t>
            </a:r>
          </a:p>
          <a:p>
            <a:pPr algn="ctr">
              <a:lnSpc>
                <a:spcPts val="1560"/>
              </a:lnSpc>
            </a:pPr>
            <a:r>
              <a:rPr lang="en-US" sz="20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aastal</a:t>
            </a:r>
          </a:p>
          <a:p>
            <a:pPr algn="ctr">
              <a:lnSpc>
                <a:spcPts val="1050"/>
              </a:lnSpc>
            </a:pPr>
          </a:p>
          <a:p>
            <a:pPr algn="ctr">
              <a:lnSpc>
                <a:spcPts val="1560"/>
              </a:lnSpc>
            </a:pPr>
            <a:r>
              <a:rPr lang="en-US" sz="20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Ee</a:t>
            </a:r>
            <a:r>
              <a:rPr lang="en-US" sz="20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stis on juhitava võimsuse vajadus ca</a:t>
            </a:r>
          </a:p>
          <a:p>
            <a:pPr algn="ctr">
              <a:lnSpc>
                <a:spcPts val="1050"/>
              </a:lnSpc>
            </a:pPr>
          </a:p>
          <a:p>
            <a:pPr algn="ctr">
              <a:lnSpc>
                <a:spcPts val="3119"/>
              </a:lnSpc>
            </a:pPr>
            <a:r>
              <a:rPr lang="en-US" b="true" sz="3999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1200 </a:t>
            </a:r>
          </a:p>
          <a:p>
            <a:pPr algn="ctr">
              <a:lnSpc>
                <a:spcPts val="1949"/>
              </a:lnSpc>
            </a:pPr>
            <a:r>
              <a:rPr lang="en-US" sz="2499">
                <a:solidFill>
                  <a:srgbClr val="F2A900"/>
                </a:solidFill>
                <a:latin typeface="Klavika"/>
                <a:ea typeface="Klavika"/>
                <a:cs typeface="Klavika"/>
                <a:sym typeface="Klavika"/>
              </a:rPr>
              <a:t>MW</a:t>
            </a:r>
          </a:p>
        </p:txBody>
      </p:sp>
      <p:sp>
        <p:nvSpPr>
          <p:cNvPr name="TextBox 74" id="74"/>
          <p:cNvSpPr txBox="true"/>
          <p:nvPr/>
        </p:nvSpPr>
        <p:spPr>
          <a:xfrm rot="0">
            <a:off x="700707" y="5146832"/>
            <a:ext cx="4436271" cy="1712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30"/>
              </a:lnSpc>
            </a:pPr>
            <a:r>
              <a:rPr lang="en-US" sz="35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2030.</a:t>
            </a:r>
          </a:p>
          <a:p>
            <a:pPr algn="ctr">
              <a:lnSpc>
                <a:spcPts val="1560"/>
              </a:lnSpc>
            </a:pPr>
            <a:r>
              <a:rPr lang="en-US" sz="20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aastal</a:t>
            </a:r>
          </a:p>
          <a:p>
            <a:pPr algn="ctr">
              <a:lnSpc>
                <a:spcPts val="1050"/>
              </a:lnSpc>
            </a:pPr>
          </a:p>
          <a:p>
            <a:pPr algn="ctr">
              <a:lnSpc>
                <a:spcPts val="1560"/>
              </a:lnSpc>
            </a:pPr>
            <a:r>
              <a:rPr lang="en-US" sz="20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Ee</a:t>
            </a:r>
            <a:r>
              <a:rPr lang="en-US" sz="20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stis on juhitava võimsuse vajadus ca</a:t>
            </a:r>
          </a:p>
          <a:p>
            <a:pPr algn="ctr">
              <a:lnSpc>
                <a:spcPts val="1050"/>
              </a:lnSpc>
            </a:pPr>
          </a:p>
          <a:p>
            <a:pPr algn="ctr">
              <a:lnSpc>
                <a:spcPts val="3119"/>
              </a:lnSpc>
            </a:pPr>
            <a:r>
              <a:rPr lang="en-US" b="true" sz="3999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1300 </a:t>
            </a:r>
          </a:p>
          <a:p>
            <a:pPr algn="ctr">
              <a:lnSpc>
                <a:spcPts val="1949"/>
              </a:lnSpc>
            </a:pPr>
            <a:r>
              <a:rPr lang="en-US" sz="2499">
                <a:solidFill>
                  <a:srgbClr val="F2A900"/>
                </a:solidFill>
                <a:latin typeface="Klavika"/>
                <a:ea typeface="Klavika"/>
                <a:cs typeface="Klavika"/>
                <a:sym typeface="Klavika"/>
              </a:rPr>
              <a:t>MW</a:t>
            </a:r>
          </a:p>
        </p:txBody>
      </p:sp>
      <p:sp>
        <p:nvSpPr>
          <p:cNvPr name="TextBox 75" id="75"/>
          <p:cNvSpPr txBox="true"/>
          <p:nvPr/>
        </p:nvSpPr>
        <p:spPr>
          <a:xfrm rot="0">
            <a:off x="700707" y="7217025"/>
            <a:ext cx="4436271" cy="2550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30"/>
              </a:lnSpc>
            </a:pPr>
            <a:r>
              <a:rPr lang="en-US" sz="35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2035.</a:t>
            </a:r>
          </a:p>
          <a:p>
            <a:pPr algn="ctr">
              <a:lnSpc>
                <a:spcPts val="1560"/>
              </a:lnSpc>
            </a:pPr>
            <a:r>
              <a:rPr lang="en-US" sz="20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aastal</a:t>
            </a:r>
          </a:p>
          <a:p>
            <a:pPr algn="ctr">
              <a:lnSpc>
                <a:spcPts val="1050"/>
              </a:lnSpc>
            </a:pPr>
          </a:p>
          <a:p>
            <a:pPr algn="ctr">
              <a:lnSpc>
                <a:spcPts val="1560"/>
              </a:lnSpc>
            </a:pPr>
            <a:r>
              <a:rPr lang="en-US" sz="20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Ee</a:t>
            </a:r>
            <a:r>
              <a:rPr lang="en-US" sz="20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stis on juhitava võimsuse vajadus ca</a:t>
            </a:r>
          </a:p>
          <a:p>
            <a:pPr algn="ctr">
              <a:lnSpc>
                <a:spcPts val="1050"/>
              </a:lnSpc>
            </a:pPr>
          </a:p>
          <a:p>
            <a:pPr algn="ctr">
              <a:lnSpc>
                <a:spcPts val="3119"/>
              </a:lnSpc>
            </a:pPr>
            <a:r>
              <a:rPr lang="en-US" b="true" sz="3999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21</a:t>
            </a:r>
            <a:r>
              <a:rPr lang="en-US" b="true" sz="3999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00 </a:t>
            </a:r>
          </a:p>
          <a:p>
            <a:pPr algn="ctr">
              <a:lnSpc>
                <a:spcPts val="1949"/>
              </a:lnSpc>
            </a:pPr>
            <a:r>
              <a:rPr lang="en-US" sz="2499">
                <a:solidFill>
                  <a:srgbClr val="F2A900"/>
                </a:solidFill>
                <a:latin typeface="Klavika"/>
                <a:ea typeface="Klavika"/>
                <a:cs typeface="Klavika"/>
                <a:sym typeface="Klavika"/>
              </a:rPr>
              <a:t>MW</a:t>
            </a:r>
          </a:p>
          <a:p>
            <a:pPr algn="ctr">
              <a:lnSpc>
                <a:spcPts val="1949"/>
              </a:lnSpc>
            </a:pPr>
          </a:p>
          <a:p>
            <a:pPr algn="ctr">
              <a:lnSpc>
                <a:spcPts val="2399"/>
              </a:lnSpc>
            </a:pPr>
            <a:r>
              <a:rPr lang="en-US" b="true" sz="24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1700</a:t>
            </a:r>
            <a:r>
              <a:rPr lang="en-US" sz="249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 MW elektrijaamad + </a:t>
            </a:r>
          </a:p>
          <a:p>
            <a:pPr algn="ctr">
              <a:lnSpc>
                <a:spcPts val="2999"/>
              </a:lnSpc>
            </a:pPr>
            <a:r>
              <a:rPr lang="en-US" b="true" sz="24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400</a:t>
            </a:r>
            <a:r>
              <a:rPr lang="en-US" sz="249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 MW akud</a:t>
            </a:r>
          </a:p>
        </p:txBody>
      </p:sp>
      <p:sp>
        <p:nvSpPr>
          <p:cNvPr name="TextBox 76" id="76"/>
          <p:cNvSpPr txBox="true"/>
          <p:nvPr/>
        </p:nvSpPr>
        <p:spPr>
          <a:xfrm rot="-5400000">
            <a:off x="5338064" y="2889868"/>
            <a:ext cx="3222386" cy="2684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92"/>
              </a:lnSpc>
            </a:pPr>
            <a:r>
              <a:rPr lang="en-US" sz="1768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Juhitav võimsus, MW</a:t>
            </a:r>
          </a:p>
        </p:txBody>
      </p:sp>
      <p:sp>
        <p:nvSpPr>
          <p:cNvPr name="TextBox 77" id="77"/>
          <p:cNvSpPr txBox="true"/>
          <p:nvPr/>
        </p:nvSpPr>
        <p:spPr>
          <a:xfrm rot="0">
            <a:off x="14526573" y="677756"/>
            <a:ext cx="3222386" cy="6475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8"/>
              </a:lnSpc>
            </a:pPr>
            <a:r>
              <a:rPr lang="en-US" sz="2250" b="true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2100</a:t>
            </a:r>
          </a:p>
          <a:p>
            <a:pPr algn="ctr">
              <a:lnSpc>
                <a:spcPts val="2408"/>
              </a:lnSpc>
            </a:pPr>
            <a:r>
              <a:rPr lang="en-US" sz="225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MW</a:t>
            </a:r>
          </a:p>
        </p:txBody>
      </p:sp>
      <p:sp>
        <p:nvSpPr>
          <p:cNvPr name="TextBox 78" id="78"/>
          <p:cNvSpPr txBox="true"/>
          <p:nvPr/>
        </p:nvSpPr>
        <p:spPr>
          <a:xfrm rot="0">
            <a:off x="6887905" y="5227737"/>
            <a:ext cx="658494" cy="330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36"/>
              </a:lnSpc>
            </a:pPr>
            <a:r>
              <a:rPr lang="en-US" sz="1996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2026</a:t>
            </a:r>
          </a:p>
        </p:txBody>
      </p:sp>
      <p:sp>
        <p:nvSpPr>
          <p:cNvPr name="TextBox 79" id="79"/>
          <p:cNvSpPr txBox="true"/>
          <p:nvPr/>
        </p:nvSpPr>
        <p:spPr>
          <a:xfrm rot="0">
            <a:off x="7837679" y="5227737"/>
            <a:ext cx="658494" cy="330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36"/>
              </a:lnSpc>
            </a:pPr>
            <a:r>
              <a:rPr lang="en-US" sz="1996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2027</a:t>
            </a:r>
          </a:p>
        </p:txBody>
      </p:sp>
      <p:sp>
        <p:nvSpPr>
          <p:cNvPr name="TextBox 80" id="80"/>
          <p:cNvSpPr txBox="true"/>
          <p:nvPr/>
        </p:nvSpPr>
        <p:spPr>
          <a:xfrm rot="0">
            <a:off x="8812284" y="5227737"/>
            <a:ext cx="658494" cy="330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36"/>
              </a:lnSpc>
            </a:pPr>
            <a:r>
              <a:rPr lang="en-US" sz="1996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2028</a:t>
            </a:r>
          </a:p>
        </p:txBody>
      </p:sp>
      <p:sp>
        <p:nvSpPr>
          <p:cNvPr name="TextBox 81" id="81"/>
          <p:cNvSpPr txBox="true"/>
          <p:nvPr/>
        </p:nvSpPr>
        <p:spPr>
          <a:xfrm rot="0">
            <a:off x="9736860" y="5227737"/>
            <a:ext cx="658494" cy="330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36"/>
              </a:lnSpc>
            </a:pPr>
            <a:r>
              <a:rPr lang="en-US" sz="1996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2029</a:t>
            </a:r>
          </a:p>
        </p:txBody>
      </p:sp>
      <p:sp>
        <p:nvSpPr>
          <p:cNvPr name="TextBox 82" id="82"/>
          <p:cNvSpPr txBox="true"/>
          <p:nvPr/>
        </p:nvSpPr>
        <p:spPr>
          <a:xfrm rot="0">
            <a:off x="10769266" y="5227737"/>
            <a:ext cx="658494" cy="330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36"/>
              </a:lnSpc>
            </a:pPr>
            <a:r>
              <a:rPr lang="en-US" sz="1996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2030</a:t>
            </a:r>
          </a:p>
        </p:txBody>
      </p:sp>
      <p:sp>
        <p:nvSpPr>
          <p:cNvPr name="TextBox 83" id="83"/>
          <p:cNvSpPr txBox="true"/>
          <p:nvPr/>
        </p:nvSpPr>
        <p:spPr>
          <a:xfrm rot="0">
            <a:off x="11827137" y="5227737"/>
            <a:ext cx="658494" cy="330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36"/>
              </a:lnSpc>
            </a:pPr>
            <a:r>
              <a:rPr lang="en-US" sz="1996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2031</a:t>
            </a:r>
          </a:p>
        </p:txBody>
      </p:sp>
      <p:sp>
        <p:nvSpPr>
          <p:cNvPr name="TextBox 84" id="84"/>
          <p:cNvSpPr txBox="true"/>
          <p:nvPr/>
        </p:nvSpPr>
        <p:spPr>
          <a:xfrm rot="0">
            <a:off x="12837796" y="5227737"/>
            <a:ext cx="658494" cy="330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36"/>
              </a:lnSpc>
            </a:pPr>
            <a:r>
              <a:rPr lang="en-US" sz="1996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2032</a:t>
            </a:r>
          </a:p>
        </p:txBody>
      </p:sp>
      <p:sp>
        <p:nvSpPr>
          <p:cNvPr name="TextBox 85" id="85"/>
          <p:cNvSpPr txBox="true"/>
          <p:nvPr/>
        </p:nvSpPr>
        <p:spPr>
          <a:xfrm rot="0">
            <a:off x="13889398" y="5227737"/>
            <a:ext cx="658494" cy="330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36"/>
              </a:lnSpc>
            </a:pPr>
            <a:r>
              <a:rPr lang="en-US" sz="1996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2033</a:t>
            </a:r>
          </a:p>
        </p:txBody>
      </p:sp>
      <p:sp>
        <p:nvSpPr>
          <p:cNvPr name="TextBox 86" id="86"/>
          <p:cNvSpPr txBox="true"/>
          <p:nvPr/>
        </p:nvSpPr>
        <p:spPr>
          <a:xfrm rot="0">
            <a:off x="14828486" y="5227737"/>
            <a:ext cx="658494" cy="330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36"/>
              </a:lnSpc>
            </a:pPr>
            <a:r>
              <a:rPr lang="en-US" sz="1996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2034</a:t>
            </a:r>
          </a:p>
        </p:txBody>
      </p:sp>
      <p:sp>
        <p:nvSpPr>
          <p:cNvPr name="TextBox 87" id="87"/>
          <p:cNvSpPr txBox="true"/>
          <p:nvPr/>
        </p:nvSpPr>
        <p:spPr>
          <a:xfrm rot="0">
            <a:off x="15823825" y="5227737"/>
            <a:ext cx="658494" cy="330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36"/>
              </a:lnSpc>
            </a:pPr>
            <a:r>
              <a:rPr lang="en-US" sz="1996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2035</a:t>
            </a:r>
          </a:p>
        </p:txBody>
      </p:sp>
      <p:sp>
        <p:nvSpPr>
          <p:cNvPr name="TextBox 88" id="88"/>
          <p:cNvSpPr txBox="true"/>
          <p:nvPr/>
        </p:nvSpPr>
        <p:spPr>
          <a:xfrm rot="0">
            <a:off x="17273651" y="5227737"/>
            <a:ext cx="658494" cy="330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36"/>
              </a:lnSpc>
            </a:pPr>
            <a:r>
              <a:rPr lang="en-US" sz="1996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2050</a:t>
            </a:r>
          </a:p>
        </p:txBody>
      </p:sp>
      <p:sp>
        <p:nvSpPr>
          <p:cNvPr name="TextBox 89" id="89"/>
          <p:cNvSpPr txBox="true"/>
          <p:nvPr/>
        </p:nvSpPr>
        <p:spPr>
          <a:xfrm rot="0">
            <a:off x="16710877" y="5227737"/>
            <a:ext cx="389556" cy="330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36"/>
              </a:lnSpc>
            </a:pPr>
            <a:r>
              <a:rPr lang="en-US" sz="1996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...</a:t>
            </a:r>
          </a:p>
        </p:txBody>
      </p:sp>
      <p:sp>
        <p:nvSpPr>
          <p:cNvPr name="TextBox 90" id="90"/>
          <p:cNvSpPr txBox="true"/>
          <p:nvPr/>
        </p:nvSpPr>
        <p:spPr>
          <a:xfrm rot="0">
            <a:off x="16238266" y="2783762"/>
            <a:ext cx="1104974" cy="747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59"/>
              </a:lnSpc>
            </a:pPr>
            <a:r>
              <a:rPr lang="en-US" sz="15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Vajadusel uute elektri-jaamade meede​</a:t>
            </a:r>
          </a:p>
        </p:txBody>
      </p:sp>
      <p:sp>
        <p:nvSpPr>
          <p:cNvPr name="TextBox 91" id="91"/>
          <p:cNvSpPr txBox="true"/>
          <p:nvPr/>
        </p:nvSpPr>
        <p:spPr>
          <a:xfrm rot="0">
            <a:off x="16007950" y="1528569"/>
            <a:ext cx="1565606" cy="474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11"/>
              </a:lnSpc>
            </a:pPr>
            <a:r>
              <a:rPr lang="en-US" sz="15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Lisanduv</a:t>
            </a:r>
          </a:p>
          <a:p>
            <a:pPr algn="ctr">
              <a:lnSpc>
                <a:spcPts val="1711"/>
              </a:lnSpc>
            </a:pPr>
            <a:r>
              <a:rPr lang="en-US" sz="15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salvestus</a:t>
            </a:r>
          </a:p>
        </p:txBody>
      </p:sp>
      <p:sp>
        <p:nvSpPr>
          <p:cNvPr name="TextBox 92" id="92"/>
          <p:cNvSpPr txBox="true"/>
          <p:nvPr/>
        </p:nvSpPr>
        <p:spPr>
          <a:xfrm rot="0">
            <a:off x="12012860" y="3235804"/>
            <a:ext cx="2749941" cy="6837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11"/>
              </a:lnSpc>
            </a:pPr>
            <a:r>
              <a:rPr lang="en-US" sz="15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Olemasolevad elektrijaamad kas turupõhiselt või läbi toetusmeetme​</a:t>
            </a:r>
          </a:p>
        </p:txBody>
      </p:sp>
      <p:sp>
        <p:nvSpPr>
          <p:cNvPr name="TextBox 93" id="93"/>
          <p:cNvSpPr txBox="true"/>
          <p:nvPr/>
        </p:nvSpPr>
        <p:spPr>
          <a:xfrm rot="0">
            <a:off x="7505508" y="2237650"/>
            <a:ext cx="3222386" cy="6143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8"/>
              </a:lnSpc>
            </a:pPr>
            <a:r>
              <a:rPr lang="en-US" sz="2250" b="true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1200</a:t>
            </a:r>
          </a:p>
          <a:p>
            <a:pPr algn="ctr">
              <a:lnSpc>
                <a:spcPts val="2064"/>
              </a:lnSpc>
            </a:pPr>
            <a:r>
              <a:rPr lang="en-US" sz="192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MW</a:t>
            </a:r>
          </a:p>
        </p:txBody>
      </p:sp>
      <p:sp>
        <p:nvSpPr>
          <p:cNvPr name="TextBox 94" id="94"/>
          <p:cNvSpPr txBox="true"/>
          <p:nvPr/>
        </p:nvSpPr>
        <p:spPr>
          <a:xfrm rot="0">
            <a:off x="9684409" y="410314"/>
            <a:ext cx="5144077" cy="4647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9"/>
              </a:lnSpc>
            </a:pPr>
            <a:r>
              <a:rPr lang="en-US" b="true" sz="29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Juhitavate võimsuste vajadus</a:t>
            </a:r>
          </a:p>
        </p:txBody>
      </p:sp>
      <p:sp>
        <p:nvSpPr>
          <p:cNvPr name="TextBox 95" id="95"/>
          <p:cNvSpPr txBox="true"/>
          <p:nvPr/>
        </p:nvSpPr>
        <p:spPr>
          <a:xfrm rot="154769">
            <a:off x="12409994" y="2048895"/>
            <a:ext cx="4994619" cy="4437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05"/>
              </a:lnSpc>
            </a:pPr>
            <a:r>
              <a:rPr lang="en-US" sz="1500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Pikaaj</a:t>
            </a:r>
            <a:r>
              <a:rPr lang="en-US" sz="1500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aline sagedusreservide teenuse</a:t>
            </a:r>
          </a:p>
          <a:p>
            <a:pPr algn="r">
              <a:lnSpc>
                <a:spcPts val="1605"/>
              </a:lnSpc>
            </a:pPr>
            <a:r>
              <a:rPr lang="en-US" sz="1500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hange toob turule 236 MW uusi elektrijaamu ja akusid</a:t>
            </a:r>
          </a:p>
        </p:txBody>
      </p:sp>
      <p:sp>
        <p:nvSpPr>
          <p:cNvPr name="TextBox 96" id="96"/>
          <p:cNvSpPr txBox="true"/>
          <p:nvPr/>
        </p:nvSpPr>
        <p:spPr>
          <a:xfrm rot="0">
            <a:off x="12152810" y="6016537"/>
            <a:ext cx="873151" cy="2334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48"/>
              </a:lnSpc>
            </a:pPr>
            <a:r>
              <a:rPr lang="en-US" sz="1446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Vajadus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7CD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34765" y="0"/>
            <a:ext cx="10070117" cy="10721490"/>
          </a:xfrm>
          <a:custGeom>
            <a:avLst/>
            <a:gdLst/>
            <a:ahLst/>
            <a:cxnLst/>
            <a:rect r="r" b="b" t="t" l="l"/>
            <a:pathLst>
              <a:path h="10721490" w="10070117">
                <a:moveTo>
                  <a:pt x="0" y="0"/>
                </a:moveTo>
                <a:lnTo>
                  <a:pt x="10070116" y="0"/>
                </a:lnTo>
                <a:lnTo>
                  <a:pt x="10070116" y="10721490"/>
                </a:lnTo>
                <a:lnTo>
                  <a:pt x="0" y="107214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434" t="-7125" r="-35434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36003" y="-210587"/>
            <a:ext cx="10071354" cy="10786012"/>
            <a:chOff x="0" y="0"/>
            <a:chExt cx="3060986" cy="327819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060986" cy="3278192"/>
            </a:xfrm>
            <a:custGeom>
              <a:avLst/>
              <a:gdLst/>
              <a:ahLst/>
              <a:cxnLst/>
              <a:rect r="r" b="b" t="t" l="l"/>
              <a:pathLst>
                <a:path h="3278192" w="3060986">
                  <a:moveTo>
                    <a:pt x="0" y="0"/>
                  </a:moveTo>
                  <a:lnTo>
                    <a:pt x="3060986" y="0"/>
                  </a:lnTo>
                  <a:lnTo>
                    <a:pt x="3060986" y="3278192"/>
                  </a:lnTo>
                  <a:lnTo>
                    <a:pt x="0" y="3278192"/>
                  </a:lnTo>
                  <a:close/>
                </a:path>
              </a:pathLst>
            </a:custGeom>
            <a:solidFill>
              <a:srgbClr val="000000">
                <a:alpha val="6588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3060986" cy="3325817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462404" y="7031554"/>
            <a:ext cx="9014509" cy="2192661"/>
            <a:chOff x="0" y="0"/>
            <a:chExt cx="1976905" cy="48085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976905" cy="480856"/>
            </a:xfrm>
            <a:custGeom>
              <a:avLst/>
              <a:gdLst/>
              <a:ahLst/>
              <a:cxnLst/>
              <a:rect r="r" b="b" t="t" l="l"/>
              <a:pathLst>
                <a:path h="480856" w="1976905">
                  <a:moveTo>
                    <a:pt x="9089" y="0"/>
                  </a:moveTo>
                  <a:lnTo>
                    <a:pt x="1967816" y="0"/>
                  </a:lnTo>
                  <a:cubicBezTo>
                    <a:pt x="1970227" y="0"/>
                    <a:pt x="1972539" y="958"/>
                    <a:pt x="1974243" y="2662"/>
                  </a:cubicBezTo>
                  <a:cubicBezTo>
                    <a:pt x="1975948" y="4367"/>
                    <a:pt x="1976905" y="6679"/>
                    <a:pt x="1976905" y="9089"/>
                  </a:cubicBezTo>
                  <a:lnTo>
                    <a:pt x="1976905" y="471767"/>
                  </a:lnTo>
                  <a:cubicBezTo>
                    <a:pt x="1976905" y="474178"/>
                    <a:pt x="1975948" y="476489"/>
                    <a:pt x="1974243" y="478194"/>
                  </a:cubicBezTo>
                  <a:cubicBezTo>
                    <a:pt x="1972539" y="479899"/>
                    <a:pt x="1970227" y="480856"/>
                    <a:pt x="1967816" y="480856"/>
                  </a:cubicBezTo>
                  <a:lnTo>
                    <a:pt x="9089" y="480856"/>
                  </a:lnTo>
                  <a:cubicBezTo>
                    <a:pt x="6679" y="480856"/>
                    <a:pt x="4367" y="479899"/>
                    <a:pt x="2662" y="478194"/>
                  </a:cubicBezTo>
                  <a:cubicBezTo>
                    <a:pt x="958" y="476489"/>
                    <a:pt x="0" y="474178"/>
                    <a:pt x="0" y="471767"/>
                  </a:cubicBezTo>
                  <a:lnTo>
                    <a:pt x="0" y="9089"/>
                  </a:lnTo>
                  <a:cubicBezTo>
                    <a:pt x="0" y="6679"/>
                    <a:pt x="958" y="4367"/>
                    <a:pt x="2662" y="2662"/>
                  </a:cubicBezTo>
                  <a:cubicBezTo>
                    <a:pt x="4367" y="958"/>
                    <a:pt x="6679" y="0"/>
                    <a:pt x="908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1976905" cy="528481"/>
            </a:xfrm>
            <a:prstGeom prst="rect">
              <a:avLst/>
            </a:prstGeom>
          </p:spPr>
          <p:txBody>
            <a:bodyPr anchor="ctr" rtlCol="false" tIns="42304" lIns="42304" bIns="42304" rIns="42304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4962674" y="3054446"/>
            <a:ext cx="4514239" cy="1242486"/>
            <a:chOff x="0" y="0"/>
            <a:chExt cx="989984" cy="27248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89984" cy="272480"/>
            </a:xfrm>
            <a:custGeom>
              <a:avLst/>
              <a:gdLst/>
              <a:ahLst/>
              <a:cxnLst/>
              <a:rect r="r" b="b" t="t" l="l"/>
              <a:pathLst>
                <a:path h="272480" w="989984">
                  <a:moveTo>
                    <a:pt x="18150" y="0"/>
                  </a:moveTo>
                  <a:lnTo>
                    <a:pt x="971834" y="0"/>
                  </a:lnTo>
                  <a:cubicBezTo>
                    <a:pt x="976648" y="0"/>
                    <a:pt x="981264" y="1912"/>
                    <a:pt x="984668" y="5316"/>
                  </a:cubicBezTo>
                  <a:cubicBezTo>
                    <a:pt x="988072" y="8720"/>
                    <a:pt x="989984" y="13337"/>
                    <a:pt x="989984" y="18150"/>
                  </a:cubicBezTo>
                  <a:lnTo>
                    <a:pt x="989984" y="254330"/>
                  </a:lnTo>
                  <a:cubicBezTo>
                    <a:pt x="989984" y="264354"/>
                    <a:pt x="981858" y="272480"/>
                    <a:pt x="971834" y="272480"/>
                  </a:cubicBezTo>
                  <a:lnTo>
                    <a:pt x="18150" y="272480"/>
                  </a:lnTo>
                  <a:cubicBezTo>
                    <a:pt x="13337" y="272480"/>
                    <a:pt x="8720" y="270568"/>
                    <a:pt x="5316" y="267164"/>
                  </a:cubicBezTo>
                  <a:cubicBezTo>
                    <a:pt x="1912" y="263760"/>
                    <a:pt x="0" y="259144"/>
                    <a:pt x="0" y="254330"/>
                  </a:cubicBezTo>
                  <a:lnTo>
                    <a:pt x="0" y="18150"/>
                  </a:lnTo>
                  <a:cubicBezTo>
                    <a:pt x="0" y="8126"/>
                    <a:pt x="8126" y="0"/>
                    <a:pt x="1815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989984" cy="320105"/>
            </a:xfrm>
            <a:prstGeom prst="rect">
              <a:avLst/>
            </a:prstGeom>
          </p:spPr>
          <p:txBody>
            <a:bodyPr anchor="ctr" rtlCol="false" tIns="42304" lIns="42304" bIns="42304" rIns="42304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03501" y="4478363"/>
            <a:ext cx="3327004" cy="906830"/>
            <a:chOff x="0" y="0"/>
            <a:chExt cx="729621" cy="19887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29621" cy="198870"/>
            </a:xfrm>
            <a:custGeom>
              <a:avLst/>
              <a:gdLst/>
              <a:ahLst/>
              <a:cxnLst/>
              <a:rect r="r" b="b" t="t" l="l"/>
              <a:pathLst>
                <a:path h="198870" w="729621">
                  <a:moveTo>
                    <a:pt x="24627" y="0"/>
                  </a:moveTo>
                  <a:lnTo>
                    <a:pt x="704993" y="0"/>
                  </a:lnTo>
                  <a:cubicBezTo>
                    <a:pt x="718595" y="0"/>
                    <a:pt x="729621" y="11026"/>
                    <a:pt x="729621" y="24627"/>
                  </a:cubicBezTo>
                  <a:lnTo>
                    <a:pt x="729621" y="174243"/>
                  </a:lnTo>
                  <a:cubicBezTo>
                    <a:pt x="729621" y="180774"/>
                    <a:pt x="727026" y="187038"/>
                    <a:pt x="722407" y="191657"/>
                  </a:cubicBezTo>
                  <a:cubicBezTo>
                    <a:pt x="717789" y="196275"/>
                    <a:pt x="711525" y="198870"/>
                    <a:pt x="704993" y="198870"/>
                  </a:cubicBezTo>
                  <a:lnTo>
                    <a:pt x="24627" y="198870"/>
                  </a:lnTo>
                  <a:cubicBezTo>
                    <a:pt x="18096" y="198870"/>
                    <a:pt x="11832" y="196275"/>
                    <a:pt x="7213" y="191657"/>
                  </a:cubicBezTo>
                  <a:cubicBezTo>
                    <a:pt x="2595" y="187038"/>
                    <a:pt x="0" y="180774"/>
                    <a:pt x="0" y="174243"/>
                  </a:cubicBezTo>
                  <a:lnTo>
                    <a:pt x="0" y="24627"/>
                  </a:lnTo>
                  <a:cubicBezTo>
                    <a:pt x="0" y="18096"/>
                    <a:pt x="2595" y="11832"/>
                    <a:pt x="7213" y="7213"/>
                  </a:cubicBezTo>
                  <a:cubicBezTo>
                    <a:pt x="11832" y="2595"/>
                    <a:pt x="18096" y="0"/>
                    <a:pt x="2462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729621" cy="246495"/>
            </a:xfrm>
            <a:prstGeom prst="rect">
              <a:avLst/>
            </a:prstGeom>
          </p:spPr>
          <p:txBody>
            <a:bodyPr anchor="ctr" rtlCol="false" tIns="42304" lIns="42304" bIns="42304" rIns="42304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462404" y="3041746"/>
            <a:ext cx="4339092" cy="1255187"/>
            <a:chOff x="0" y="0"/>
            <a:chExt cx="951574" cy="27526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951574" cy="275266"/>
            </a:xfrm>
            <a:custGeom>
              <a:avLst/>
              <a:gdLst/>
              <a:ahLst/>
              <a:cxnLst/>
              <a:rect r="r" b="b" t="t" l="l"/>
              <a:pathLst>
                <a:path h="275266" w="951574">
                  <a:moveTo>
                    <a:pt x="18883" y="0"/>
                  </a:moveTo>
                  <a:lnTo>
                    <a:pt x="932691" y="0"/>
                  </a:lnTo>
                  <a:cubicBezTo>
                    <a:pt x="937699" y="0"/>
                    <a:pt x="942502" y="1989"/>
                    <a:pt x="946044" y="5531"/>
                  </a:cubicBezTo>
                  <a:cubicBezTo>
                    <a:pt x="949585" y="9072"/>
                    <a:pt x="951574" y="13875"/>
                    <a:pt x="951574" y="18883"/>
                  </a:cubicBezTo>
                  <a:lnTo>
                    <a:pt x="951574" y="256383"/>
                  </a:lnTo>
                  <a:cubicBezTo>
                    <a:pt x="951574" y="266811"/>
                    <a:pt x="943120" y="275266"/>
                    <a:pt x="932691" y="275266"/>
                  </a:cubicBezTo>
                  <a:lnTo>
                    <a:pt x="18883" y="275266"/>
                  </a:lnTo>
                  <a:cubicBezTo>
                    <a:pt x="8454" y="275266"/>
                    <a:pt x="0" y="266811"/>
                    <a:pt x="0" y="256383"/>
                  </a:cubicBezTo>
                  <a:lnTo>
                    <a:pt x="0" y="18883"/>
                  </a:lnTo>
                  <a:cubicBezTo>
                    <a:pt x="0" y="8454"/>
                    <a:pt x="8454" y="0"/>
                    <a:pt x="1888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47625"/>
              <a:ext cx="951574" cy="322891"/>
            </a:xfrm>
            <a:prstGeom prst="rect">
              <a:avLst/>
            </a:prstGeom>
          </p:spPr>
          <p:txBody>
            <a:bodyPr anchor="ctr" rtlCol="false" tIns="42304" lIns="42304" bIns="42304" rIns="42304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4962674" y="4439325"/>
            <a:ext cx="2212155" cy="1097287"/>
            <a:chOff x="0" y="0"/>
            <a:chExt cx="485131" cy="24063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85131" cy="240638"/>
            </a:xfrm>
            <a:custGeom>
              <a:avLst/>
              <a:gdLst/>
              <a:ahLst/>
              <a:cxnLst/>
              <a:rect r="r" b="b" t="t" l="l"/>
              <a:pathLst>
                <a:path h="240638" w="485131">
                  <a:moveTo>
                    <a:pt x="37039" y="0"/>
                  </a:moveTo>
                  <a:lnTo>
                    <a:pt x="448093" y="0"/>
                  </a:lnTo>
                  <a:cubicBezTo>
                    <a:pt x="457916" y="0"/>
                    <a:pt x="467337" y="3902"/>
                    <a:pt x="474283" y="10848"/>
                  </a:cubicBezTo>
                  <a:cubicBezTo>
                    <a:pt x="481229" y="17794"/>
                    <a:pt x="485131" y="27215"/>
                    <a:pt x="485131" y="37039"/>
                  </a:cubicBezTo>
                  <a:lnTo>
                    <a:pt x="485131" y="203599"/>
                  </a:lnTo>
                  <a:cubicBezTo>
                    <a:pt x="485131" y="213422"/>
                    <a:pt x="481229" y="222843"/>
                    <a:pt x="474283" y="229789"/>
                  </a:cubicBezTo>
                  <a:cubicBezTo>
                    <a:pt x="467337" y="236736"/>
                    <a:pt x="457916" y="240638"/>
                    <a:pt x="448093" y="240638"/>
                  </a:cubicBezTo>
                  <a:lnTo>
                    <a:pt x="37039" y="240638"/>
                  </a:lnTo>
                  <a:cubicBezTo>
                    <a:pt x="27215" y="240638"/>
                    <a:pt x="17794" y="236736"/>
                    <a:pt x="10848" y="229789"/>
                  </a:cubicBezTo>
                  <a:cubicBezTo>
                    <a:pt x="3902" y="222843"/>
                    <a:pt x="0" y="213422"/>
                    <a:pt x="0" y="203599"/>
                  </a:cubicBezTo>
                  <a:lnTo>
                    <a:pt x="0" y="37039"/>
                  </a:lnTo>
                  <a:cubicBezTo>
                    <a:pt x="0" y="27215"/>
                    <a:pt x="3902" y="17794"/>
                    <a:pt x="10848" y="10848"/>
                  </a:cubicBezTo>
                  <a:cubicBezTo>
                    <a:pt x="17794" y="3902"/>
                    <a:pt x="27215" y="0"/>
                    <a:pt x="3703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47625"/>
              <a:ext cx="485131" cy="288263"/>
            </a:xfrm>
            <a:prstGeom prst="rect">
              <a:avLst/>
            </a:prstGeom>
          </p:spPr>
          <p:txBody>
            <a:bodyPr anchor="ctr" rtlCol="false" tIns="42304" lIns="42304" bIns="42304" rIns="42304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7240703" y="4439325"/>
            <a:ext cx="2232836" cy="1097287"/>
            <a:chOff x="0" y="0"/>
            <a:chExt cx="489667" cy="240638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489667" cy="240638"/>
            </a:xfrm>
            <a:custGeom>
              <a:avLst/>
              <a:gdLst/>
              <a:ahLst/>
              <a:cxnLst/>
              <a:rect r="r" b="b" t="t" l="l"/>
              <a:pathLst>
                <a:path h="240638" w="489667">
                  <a:moveTo>
                    <a:pt x="36696" y="0"/>
                  </a:moveTo>
                  <a:lnTo>
                    <a:pt x="452971" y="0"/>
                  </a:lnTo>
                  <a:cubicBezTo>
                    <a:pt x="462703" y="0"/>
                    <a:pt x="472037" y="3866"/>
                    <a:pt x="478919" y="10748"/>
                  </a:cubicBezTo>
                  <a:cubicBezTo>
                    <a:pt x="485801" y="17630"/>
                    <a:pt x="489667" y="26963"/>
                    <a:pt x="489667" y="36696"/>
                  </a:cubicBezTo>
                  <a:lnTo>
                    <a:pt x="489667" y="203942"/>
                  </a:lnTo>
                  <a:cubicBezTo>
                    <a:pt x="489667" y="224209"/>
                    <a:pt x="473238" y="240638"/>
                    <a:pt x="452971" y="240638"/>
                  </a:cubicBezTo>
                  <a:lnTo>
                    <a:pt x="36696" y="240638"/>
                  </a:lnTo>
                  <a:cubicBezTo>
                    <a:pt x="26963" y="240638"/>
                    <a:pt x="17630" y="236772"/>
                    <a:pt x="10748" y="229890"/>
                  </a:cubicBezTo>
                  <a:cubicBezTo>
                    <a:pt x="3866" y="223008"/>
                    <a:pt x="0" y="213674"/>
                    <a:pt x="0" y="203942"/>
                  </a:cubicBezTo>
                  <a:lnTo>
                    <a:pt x="0" y="36696"/>
                  </a:lnTo>
                  <a:cubicBezTo>
                    <a:pt x="0" y="26963"/>
                    <a:pt x="3866" y="17630"/>
                    <a:pt x="10748" y="10748"/>
                  </a:cubicBezTo>
                  <a:cubicBezTo>
                    <a:pt x="17630" y="3866"/>
                    <a:pt x="26963" y="0"/>
                    <a:pt x="3669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47625"/>
              <a:ext cx="489667" cy="288263"/>
            </a:xfrm>
            <a:prstGeom prst="rect">
              <a:avLst/>
            </a:prstGeom>
          </p:spPr>
          <p:txBody>
            <a:bodyPr anchor="ctr" rtlCol="false" tIns="42304" lIns="42304" bIns="42304" rIns="42304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sp>
        <p:nvSpPr>
          <p:cNvPr name="AutoShape 24" id="24"/>
          <p:cNvSpPr/>
          <p:nvPr/>
        </p:nvSpPr>
        <p:spPr>
          <a:xfrm flipV="true">
            <a:off x="6047824" y="4283339"/>
            <a:ext cx="0" cy="172771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5" id="25"/>
          <p:cNvGrpSpPr/>
          <p:nvPr/>
        </p:nvGrpSpPr>
        <p:grpSpPr>
          <a:xfrm rot="0">
            <a:off x="4977963" y="5695524"/>
            <a:ext cx="4495576" cy="951708"/>
            <a:chOff x="0" y="0"/>
            <a:chExt cx="985892" cy="208712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985892" cy="208712"/>
            </a:xfrm>
            <a:custGeom>
              <a:avLst/>
              <a:gdLst/>
              <a:ahLst/>
              <a:cxnLst/>
              <a:rect r="r" b="b" t="t" l="l"/>
              <a:pathLst>
                <a:path h="208712" w="985892">
                  <a:moveTo>
                    <a:pt x="18226" y="0"/>
                  </a:moveTo>
                  <a:lnTo>
                    <a:pt x="967666" y="0"/>
                  </a:lnTo>
                  <a:cubicBezTo>
                    <a:pt x="977732" y="0"/>
                    <a:pt x="985892" y="8160"/>
                    <a:pt x="985892" y="18226"/>
                  </a:cubicBezTo>
                  <a:lnTo>
                    <a:pt x="985892" y="190486"/>
                  </a:lnTo>
                  <a:cubicBezTo>
                    <a:pt x="985892" y="200552"/>
                    <a:pt x="977732" y="208712"/>
                    <a:pt x="967666" y="208712"/>
                  </a:cubicBezTo>
                  <a:lnTo>
                    <a:pt x="18226" y="208712"/>
                  </a:lnTo>
                  <a:cubicBezTo>
                    <a:pt x="8160" y="208712"/>
                    <a:pt x="0" y="200552"/>
                    <a:pt x="0" y="190486"/>
                  </a:cubicBezTo>
                  <a:lnTo>
                    <a:pt x="0" y="18226"/>
                  </a:lnTo>
                  <a:cubicBezTo>
                    <a:pt x="0" y="8160"/>
                    <a:pt x="8160" y="0"/>
                    <a:pt x="1822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-47625"/>
              <a:ext cx="985892" cy="256337"/>
            </a:xfrm>
            <a:prstGeom prst="rect">
              <a:avLst/>
            </a:prstGeom>
          </p:spPr>
          <p:txBody>
            <a:bodyPr anchor="ctr" rtlCol="false" tIns="42304" lIns="42304" bIns="42304" rIns="42304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sp>
        <p:nvSpPr>
          <p:cNvPr name="AutoShape 28" id="28"/>
          <p:cNvSpPr/>
          <p:nvPr/>
        </p:nvSpPr>
        <p:spPr>
          <a:xfrm flipV="true">
            <a:off x="2633984" y="4292864"/>
            <a:ext cx="0" cy="202576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9" id="29"/>
          <p:cNvSpPr/>
          <p:nvPr/>
        </p:nvSpPr>
        <p:spPr>
          <a:xfrm flipH="true">
            <a:off x="234260" y="3697059"/>
            <a:ext cx="242658" cy="0"/>
          </a:xfrm>
          <a:prstGeom prst="line">
            <a:avLst/>
          </a:prstGeom>
          <a:ln cap="flat" w="2857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0" id="30"/>
          <p:cNvSpPr/>
          <p:nvPr/>
        </p:nvSpPr>
        <p:spPr>
          <a:xfrm flipV="true">
            <a:off x="248548" y="3697059"/>
            <a:ext cx="0" cy="4416538"/>
          </a:xfrm>
          <a:prstGeom prst="line">
            <a:avLst/>
          </a:prstGeom>
          <a:ln cap="flat" w="2857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1" id="31"/>
          <p:cNvSpPr/>
          <p:nvPr/>
        </p:nvSpPr>
        <p:spPr>
          <a:xfrm flipH="true">
            <a:off x="234956" y="8113597"/>
            <a:ext cx="227448" cy="0"/>
          </a:xfrm>
          <a:prstGeom prst="line">
            <a:avLst/>
          </a:prstGeom>
          <a:ln cap="flat" w="2857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2" id="32"/>
          <p:cNvSpPr/>
          <p:nvPr/>
        </p:nvSpPr>
        <p:spPr>
          <a:xfrm flipH="true">
            <a:off x="9473540" y="3697059"/>
            <a:ext cx="221255" cy="0"/>
          </a:xfrm>
          <a:prstGeom prst="line">
            <a:avLst/>
          </a:prstGeom>
          <a:ln cap="flat" w="2857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3" id="33"/>
          <p:cNvSpPr/>
          <p:nvPr/>
        </p:nvSpPr>
        <p:spPr>
          <a:xfrm flipV="true">
            <a:off x="9680507" y="3697059"/>
            <a:ext cx="0" cy="4430825"/>
          </a:xfrm>
          <a:prstGeom prst="line">
            <a:avLst/>
          </a:prstGeom>
          <a:ln cap="flat" w="2857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4" id="34"/>
          <p:cNvSpPr/>
          <p:nvPr/>
        </p:nvSpPr>
        <p:spPr>
          <a:xfrm flipH="true">
            <a:off x="9459252" y="8113597"/>
            <a:ext cx="221255" cy="0"/>
          </a:xfrm>
          <a:prstGeom prst="line">
            <a:avLst/>
          </a:prstGeom>
          <a:ln cap="flat" w="2857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5" id="35"/>
          <p:cNvSpPr txBox="true"/>
          <p:nvPr/>
        </p:nvSpPr>
        <p:spPr>
          <a:xfrm rot="0">
            <a:off x="10501575" y="8024174"/>
            <a:ext cx="7078989" cy="14420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1801" indent="-215900" lvl="1">
              <a:lnSpc>
                <a:spcPts val="2220"/>
              </a:lnSpc>
              <a:buFont typeface="Arial"/>
              <a:buChar char="•"/>
            </a:pPr>
            <a:r>
              <a:rPr lang="en-US" sz="2000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Tootmise volatiilsus kasvatab reservide vajadust</a:t>
            </a:r>
          </a:p>
          <a:p>
            <a:pPr algn="l" marL="431801" indent="-215900" lvl="1">
              <a:lnSpc>
                <a:spcPts val="2220"/>
              </a:lnSpc>
              <a:buFont typeface="Arial"/>
              <a:buChar char="•"/>
            </a:pPr>
            <a:r>
              <a:rPr lang="en-US" sz="2000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Pinge ja inertsi juhtimine</a:t>
            </a:r>
          </a:p>
          <a:p>
            <a:pPr algn="l" marL="431801" indent="-215900" lvl="1">
              <a:lnSpc>
                <a:spcPts val="2220"/>
              </a:lnSpc>
              <a:buFont typeface="Arial"/>
              <a:buChar char="•"/>
            </a:pPr>
            <a:r>
              <a:rPr lang="en-US" sz="2000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Vajalikud on uued prognoositööriistad, reaalaja nähtavus ja paindlike ressursside (salvestid, sünkroonkompensaatorid, Kiisa avariijaam) kaasamine</a:t>
            </a:r>
          </a:p>
        </p:txBody>
      </p:sp>
      <p:sp>
        <p:nvSpPr>
          <p:cNvPr name="AutoShape 36" id="36"/>
          <p:cNvSpPr/>
          <p:nvPr/>
        </p:nvSpPr>
        <p:spPr>
          <a:xfrm flipH="true" flipV="true">
            <a:off x="10637416" y="4468487"/>
            <a:ext cx="7708714" cy="0"/>
          </a:xfrm>
          <a:prstGeom prst="line">
            <a:avLst/>
          </a:prstGeom>
          <a:ln cap="flat" w="9525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7" id="37"/>
          <p:cNvSpPr/>
          <p:nvPr/>
        </p:nvSpPr>
        <p:spPr>
          <a:xfrm flipH="true" flipV="true">
            <a:off x="10642942" y="4704169"/>
            <a:ext cx="7708714" cy="0"/>
          </a:xfrm>
          <a:prstGeom prst="line">
            <a:avLst/>
          </a:prstGeom>
          <a:ln cap="flat" w="9525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8" id="38"/>
          <p:cNvSpPr/>
          <p:nvPr/>
        </p:nvSpPr>
        <p:spPr>
          <a:xfrm flipH="true">
            <a:off x="10637416" y="4224515"/>
            <a:ext cx="7708714" cy="0"/>
          </a:xfrm>
          <a:prstGeom prst="line">
            <a:avLst/>
          </a:prstGeom>
          <a:ln cap="flat" w="9525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9" id="39"/>
          <p:cNvSpPr/>
          <p:nvPr/>
        </p:nvSpPr>
        <p:spPr>
          <a:xfrm flipH="true">
            <a:off x="10637416" y="4015396"/>
            <a:ext cx="7708714" cy="0"/>
          </a:xfrm>
          <a:prstGeom prst="line">
            <a:avLst/>
          </a:prstGeom>
          <a:ln cap="flat" w="9525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0" id="40"/>
          <p:cNvSpPr/>
          <p:nvPr/>
        </p:nvSpPr>
        <p:spPr>
          <a:xfrm flipH="true">
            <a:off x="10639635" y="3787059"/>
            <a:ext cx="7708714" cy="0"/>
          </a:xfrm>
          <a:prstGeom prst="line">
            <a:avLst/>
          </a:prstGeom>
          <a:ln cap="flat" w="9525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1" id="41"/>
          <p:cNvSpPr/>
          <p:nvPr/>
        </p:nvSpPr>
        <p:spPr>
          <a:xfrm flipH="true">
            <a:off x="10639635" y="3551464"/>
            <a:ext cx="7708714" cy="0"/>
          </a:xfrm>
          <a:prstGeom prst="line">
            <a:avLst/>
          </a:prstGeom>
          <a:ln cap="flat" w="9525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2" id="42"/>
          <p:cNvSpPr/>
          <p:nvPr/>
        </p:nvSpPr>
        <p:spPr>
          <a:xfrm flipH="true">
            <a:off x="10639635" y="3319110"/>
            <a:ext cx="7708714" cy="0"/>
          </a:xfrm>
          <a:prstGeom prst="line">
            <a:avLst/>
          </a:prstGeom>
          <a:ln cap="flat" w="9525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3" id="43"/>
          <p:cNvSpPr/>
          <p:nvPr/>
        </p:nvSpPr>
        <p:spPr>
          <a:xfrm flipH="true">
            <a:off x="10639635" y="3117420"/>
            <a:ext cx="7708714" cy="0"/>
          </a:xfrm>
          <a:prstGeom prst="line">
            <a:avLst/>
          </a:prstGeom>
          <a:ln cap="flat" w="9525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4" id="44"/>
          <p:cNvSpPr/>
          <p:nvPr/>
        </p:nvSpPr>
        <p:spPr>
          <a:xfrm flipH="true">
            <a:off x="10639635" y="2879219"/>
            <a:ext cx="7708714" cy="0"/>
          </a:xfrm>
          <a:prstGeom prst="line">
            <a:avLst/>
          </a:prstGeom>
          <a:ln cap="flat" w="9525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5" id="45"/>
          <p:cNvSpPr/>
          <p:nvPr/>
        </p:nvSpPr>
        <p:spPr>
          <a:xfrm flipH="true">
            <a:off x="10639635" y="2641094"/>
            <a:ext cx="7708714" cy="0"/>
          </a:xfrm>
          <a:prstGeom prst="line">
            <a:avLst/>
          </a:prstGeom>
          <a:ln cap="flat" w="9525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6" id="46"/>
          <p:cNvSpPr/>
          <p:nvPr/>
        </p:nvSpPr>
        <p:spPr>
          <a:xfrm flipH="true">
            <a:off x="10639635" y="2397122"/>
            <a:ext cx="7708714" cy="0"/>
          </a:xfrm>
          <a:prstGeom prst="line">
            <a:avLst/>
          </a:prstGeom>
          <a:ln cap="flat" w="9525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7" id="47"/>
          <p:cNvGrpSpPr/>
          <p:nvPr/>
        </p:nvGrpSpPr>
        <p:grpSpPr>
          <a:xfrm rot="0">
            <a:off x="10950816" y="5583733"/>
            <a:ext cx="6494351" cy="1427584"/>
            <a:chOff x="0" y="0"/>
            <a:chExt cx="1973827" cy="433886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1973827" cy="433886"/>
            </a:xfrm>
            <a:custGeom>
              <a:avLst/>
              <a:gdLst/>
              <a:ahLst/>
              <a:cxnLst/>
              <a:rect r="r" b="b" t="t" l="l"/>
              <a:pathLst>
                <a:path h="433886" w="1973827">
                  <a:moveTo>
                    <a:pt x="20645" y="0"/>
                  </a:moveTo>
                  <a:lnTo>
                    <a:pt x="1953182" y="0"/>
                  </a:lnTo>
                  <a:cubicBezTo>
                    <a:pt x="1964584" y="0"/>
                    <a:pt x="1973827" y="9243"/>
                    <a:pt x="1973827" y="20645"/>
                  </a:cubicBezTo>
                  <a:lnTo>
                    <a:pt x="1973827" y="413241"/>
                  </a:lnTo>
                  <a:cubicBezTo>
                    <a:pt x="1973827" y="424642"/>
                    <a:pt x="1964584" y="433886"/>
                    <a:pt x="1953182" y="433886"/>
                  </a:cubicBezTo>
                  <a:lnTo>
                    <a:pt x="20645" y="433886"/>
                  </a:lnTo>
                  <a:cubicBezTo>
                    <a:pt x="15170" y="433886"/>
                    <a:pt x="9918" y="431710"/>
                    <a:pt x="6047" y="427839"/>
                  </a:cubicBezTo>
                  <a:cubicBezTo>
                    <a:pt x="2175" y="423967"/>
                    <a:pt x="0" y="418716"/>
                    <a:pt x="0" y="413241"/>
                  </a:cubicBezTo>
                  <a:lnTo>
                    <a:pt x="0" y="20645"/>
                  </a:lnTo>
                  <a:cubicBezTo>
                    <a:pt x="0" y="9243"/>
                    <a:pt x="9243" y="0"/>
                    <a:pt x="20645" y="0"/>
                  </a:cubicBezTo>
                  <a:close/>
                </a:path>
              </a:pathLst>
            </a:custGeom>
            <a:solidFill>
              <a:srgbClr val="006272">
                <a:alpha val="45882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49" id="49"/>
            <p:cNvSpPr txBox="true"/>
            <p:nvPr/>
          </p:nvSpPr>
          <p:spPr>
            <a:xfrm>
              <a:off x="0" y="-47625"/>
              <a:ext cx="1973827" cy="481511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11351695" y="5864371"/>
            <a:ext cx="391036" cy="115384"/>
            <a:chOff x="0" y="0"/>
            <a:chExt cx="27444" cy="8098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27444" cy="8098"/>
            </a:xfrm>
            <a:custGeom>
              <a:avLst/>
              <a:gdLst/>
              <a:ahLst/>
              <a:cxnLst/>
              <a:rect r="r" b="b" t="t" l="l"/>
              <a:pathLst>
                <a:path h="8098" w="27444">
                  <a:moveTo>
                    <a:pt x="0" y="0"/>
                  </a:moveTo>
                  <a:lnTo>
                    <a:pt x="27444" y="0"/>
                  </a:lnTo>
                  <a:lnTo>
                    <a:pt x="27444" y="8098"/>
                  </a:lnTo>
                  <a:lnTo>
                    <a:pt x="0" y="8098"/>
                  </a:lnTo>
                  <a:close/>
                </a:path>
              </a:pathLst>
            </a:custGeom>
            <a:solidFill>
              <a:srgbClr val="006272"/>
            </a:solidFill>
          </p:spPr>
        </p:sp>
        <p:sp>
          <p:nvSpPr>
            <p:cNvPr name="TextBox 52" id="52"/>
            <p:cNvSpPr txBox="true"/>
            <p:nvPr/>
          </p:nvSpPr>
          <p:spPr>
            <a:xfrm>
              <a:off x="0" y="-47625"/>
              <a:ext cx="27444" cy="55723"/>
            </a:xfrm>
            <a:prstGeom prst="rect">
              <a:avLst/>
            </a:prstGeom>
          </p:spPr>
          <p:txBody>
            <a:bodyPr anchor="ctr" rtlCol="false" tIns="49340" lIns="49340" bIns="49340" rIns="49340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53" id="53"/>
          <p:cNvGrpSpPr/>
          <p:nvPr/>
        </p:nvGrpSpPr>
        <p:grpSpPr>
          <a:xfrm rot="0">
            <a:off x="11351695" y="6229031"/>
            <a:ext cx="391036" cy="115384"/>
            <a:chOff x="0" y="0"/>
            <a:chExt cx="27444" cy="8098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27444" cy="8098"/>
            </a:xfrm>
            <a:custGeom>
              <a:avLst/>
              <a:gdLst/>
              <a:ahLst/>
              <a:cxnLst/>
              <a:rect r="r" b="b" t="t" l="l"/>
              <a:pathLst>
                <a:path h="8098" w="27444">
                  <a:moveTo>
                    <a:pt x="0" y="0"/>
                  </a:moveTo>
                  <a:lnTo>
                    <a:pt x="27444" y="0"/>
                  </a:lnTo>
                  <a:lnTo>
                    <a:pt x="27444" y="8098"/>
                  </a:lnTo>
                  <a:lnTo>
                    <a:pt x="0" y="8098"/>
                  </a:lnTo>
                  <a:close/>
                </a:path>
              </a:pathLst>
            </a:custGeom>
            <a:solidFill>
              <a:srgbClr val="00B2A9"/>
            </a:solidFill>
          </p:spPr>
        </p:sp>
        <p:sp>
          <p:nvSpPr>
            <p:cNvPr name="TextBox 55" id="55"/>
            <p:cNvSpPr txBox="true"/>
            <p:nvPr/>
          </p:nvSpPr>
          <p:spPr>
            <a:xfrm>
              <a:off x="0" y="-47625"/>
              <a:ext cx="27444" cy="55723"/>
            </a:xfrm>
            <a:prstGeom prst="rect">
              <a:avLst/>
            </a:prstGeom>
          </p:spPr>
          <p:txBody>
            <a:bodyPr anchor="ctr" rtlCol="false" tIns="49340" lIns="49340" bIns="49340" rIns="49340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11351695" y="6599192"/>
            <a:ext cx="391036" cy="115384"/>
            <a:chOff x="0" y="0"/>
            <a:chExt cx="27444" cy="8098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27444" cy="8098"/>
            </a:xfrm>
            <a:custGeom>
              <a:avLst/>
              <a:gdLst/>
              <a:ahLst/>
              <a:cxnLst/>
              <a:rect r="r" b="b" t="t" l="l"/>
              <a:pathLst>
                <a:path h="8098" w="27444">
                  <a:moveTo>
                    <a:pt x="0" y="0"/>
                  </a:moveTo>
                  <a:lnTo>
                    <a:pt x="27444" y="0"/>
                  </a:lnTo>
                  <a:lnTo>
                    <a:pt x="27444" y="8098"/>
                  </a:lnTo>
                  <a:lnTo>
                    <a:pt x="0" y="8098"/>
                  </a:lnTo>
                  <a:close/>
                </a:path>
              </a:pathLst>
            </a:custGeom>
            <a:solidFill>
              <a:srgbClr val="003E51"/>
            </a:solidFill>
          </p:spPr>
        </p:sp>
        <p:sp>
          <p:nvSpPr>
            <p:cNvPr name="TextBox 58" id="58"/>
            <p:cNvSpPr txBox="true"/>
            <p:nvPr/>
          </p:nvSpPr>
          <p:spPr>
            <a:xfrm>
              <a:off x="0" y="-47625"/>
              <a:ext cx="27444" cy="55723"/>
            </a:xfrm>
            <a:prstGeom prst="rect">
              <a:avLst/>
            </a:prstGeom>
          </p:spPr>
          <p:txBody>
            <a:bodyPr anchor="ctr" rtlCol="false" tIns="49340" lIns="49340" bIns="49340" rIns="49340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13539124" y="5867210"/>
            <a:ext cx="391036" cy="115384"/>
            <a:chOff x="0" y="0"/>
            <a:chExt cx="27444" cy="8098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27444" cy="8098"/>
            </a:xfrm>
            <a:custGeom>
              <a:avLst/>
              <a:gdLst/>
              <a:ahLst/>
              <a:cxnLst/>
              <a:rect r="r" b="b" t="t" l="l"/>
              <a:pathLst>
                <a:path h="8098" w="27444">
                  <a:moveTo>
                    <a:pt x="0" y="0"/>
                  </a:moveTo>
                  <a:lnTo>
                    <a:pt x="27444" y="0"/>
                  </a:lnTo>
                  <a:lnTo>
                    <a:pt x="27444" y="8098"/>
                  </a:lnTo>
                  <a:lnTo>
                    <a:pt x="0" y="8098"/>
                  </a:lnTo>
                  <a:close/>
                </a:path>
              </a:pathLst>
            </a:custGeom>
            <a:solidFill>
              <a:srgbClr val="AEAAAA"/>
            </a:solidFill>
          </p:spPr>
        </p:sp>
        <p:sp>
          <p:nvSpPr>
            <p:cNvPr name="TextBox 61" id="61"/>
            <p:cNvSpPr txBox="true"/>
            <p:nvPr/>
          </p:nvSpPr>
          <p:spPr>
            <a:xfrm>
              <a:off x="0" y="-47625"/>
              <a:ext cx="27444" cy="55723"/>
            </a:xfrm>
            <a:prstGeom prst="rect">
              <a:avLst/>
            </a:prstGeom>
          </p:spPr>
          <p:txBody>
            <a:bodyPr anchor="ctr" rtlCol="false" tIns="49340" lIns="49340" bIns="49340" rIns="49340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13539124" y="6210789"/>
            <a:ext cx="391036" cy="115384"/>
            <a:chOff x="0" y="0"/>
            <a:chExt cx="27444" cy="8098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27444" cy="8098"/>
            </a:xfrm>
            <a:custGeom>
              <a:avLst/>
              <a:gdLst/>
              <a:ahLst/>
              <a:cxnLst/>
              <a:rect r="r" b="b" t="t" l="l"/>
              <a:pathLst>
                <a:path h="8098" w="27444">
                  <a:moveTo>
                    <a:pt x="0" y="0"/>
                  </a:moveTo>
                  <a:lnTo>
                    <a:pt x="27444" y="0"/>
                  </a:lnTo>
                  <a:lnTo>
                    <a:pt x="27444" y="8098"/>
                  </a:lnTo>
                  <a:lnTo>
                    <a:pt x="0" y="8098"/>
                  </a:lnTo>
                  <a:close/>
                </a:path>
              </a:pathLst>
            </a:custGeom>
            <a:solidFill>
              <a:srgbClr val="757171"/>
            </a:solidFill>
          </p:spPr>
        </p:sp>
        <p:sp>
          <p:nvSpPr>
            <p:cNvPr name="TextBox 64" id="64"/>
            <p:cNvSpPr txBox="true"/>
            <p:nvPr/>
          </p:nvSpPr>
          <p:spPr>
            <a:xfrm>
              <a:off x="0" y="-47625"/>
              <a:ext cx="27444" cy="55723"/>
            </a:xfrm>
            <a:prstGeom prst="rect">
              <a:avLst/>
            </a:prstGeom>
          </p:spPr>
          <p:txBody>
            <a:bodyPr anchor="ctr" rtlCol="false" tIns="49340" lIns="49340" bIns="49340" rIns="49340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13539124" y="6557727"/>
            <a:ext cx="391036" cy="115384"/>
            <a:chOff x="0" y="0"/>
            <a:chExt cx="27444" cy="8098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27444" cy="8098"/>
            </a:xfrm>
            <a:custGeom>
              <a:avLst/>
              <a:gdLst/>
              <a:ahLst/>
              <a:cxnLst/>
              <a:rect r="r" b="b" t="t" l="l"/>
              <a:pathLst>
                <a:path h="8098" w="27444">
                  <a:moveTo>
                    <a:pt x="0" y="0"/>
                  </a:moveTo>
                  <a:lnTo>
                    <a:pt x="27444" y="0"/>
                  </a:lnTo>
                  <a:lnTo>
                    <a:pt x="27444" y="8098"/>
                  </a:lnTo>
                  <a:lnTo>
                    <a:pt x="0" y="8098"/>
                  </a:lnTo>
                  <a:close/>
                </a:path>
              </a:pathLst>
            </a:custGeom>
            <a:solidFill>
              <a:srgbClr val="3A3838"/>
            </a:solidFill>
          </p:spPr>
        </p:sp>
        <p:sp>
          <p:nvSpPr>
            <p:cNvPr name="TextBox 67" id="67"/>
            <p:cNvSpPr txBox="true"/>
            <p:nvPr/>
          </p:nvSpPr>
          <p:spPr>
            <a:xfrm>
              <a:off x="0" y="-47625"/>
              <a:ext cx="27444" cy="55723"/>
            </a:xfrm>
            <a:prstGeom prst="rect">
              <a:avLst/>
            </a:prstGeom>
          </p:spPr>
          <p:txBody>
            <a:bodyPr anchor="ctr" rtlCol="false" tIns="49340" lIns="49340" bIns="49340" rIns="49340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sp>
        <p:nvSpPr>
          <p:cNvPr name="AutoShape 68" id="68"/>
          <p:cNvSpPr/>
          <p:nvPr/>
        </p:nvSpPr>
        <p:spPr>
          <a:xfrm flipH="true">
            <a:off x="15127959" y="6086460"/>
            <a:ext cx="326604" cy="0"/>
          </a:xfrm>
          <a:prstGeom prst="line">
            <a:avLst/>
          </a:prstGeom>
          <a:ln cap="flat" w="47625">
            <a:solidFill>
              <a:srgbClr val="FF0000"/>
            </a:solidFill>
            <a:prstDash val="sysDash"/>
            <a:headEnd type="none" len="sm" w="sm"/>
            <a:tailEnd type="none" len="sm" w="sm"/>
          </a:ln>
        </p:spPr>
      </p:sp>
      <p:sp>
        <p:nvSpPr>
          <p:cNvPr name="AutoShape 69" id="69"/>
          <p:cNvSpPr/>
          <p:nvPr/>
        </p:nvSpPr>
        <p:spPr>
          <a:xfrm flipH="true">
            <a:off x="15127959" y="6449063"/>
            <a:ext cx="326604" cy="0"/>
          </a:xfrm>
          <a:prstGeom prst="line">
            <a:avLst/>
          </a:prstGeom>
          <a:ln cap="flat" w="47625">
            <a:solidFill>
              <a:srgbClr val="FF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0" id="70"/>
          <p:cNvSpPr/>
          <p:nvPr/>
        </p:nvSpPr>
        <p:spPr>
          <a:xfrm flipV="true">
            <a:off x="8342788" y="4283339"/>
            <a:ext cx="0" cy="172771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1" id="71"/>
          <p:cNvSpPr/>
          <p:nvPr/>
        </p:nvSpPr>
        <p:spPr>
          <a:xfrm flipV="true">
            <a:off x="6052587" y="5536612"/>
            <a:ext cx="0" cy="172771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2" id="72"/>
          <p:cNvSpPr/>
          <p:nvPr/>
        </p:nvSpPr>
        <p:spPr>
          <a:xfrm flipV="true">
            <a:off x="8347550" y="5536612"/>
            <a:ext cx="0" cy="172771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73" id="73"/>
          <p:cNvSpPr/>
          <p:nvPr/>
        </p:nvSpPr>
        <p:spPr>
          <a:xfrm flipH="false" flipV="false" rot="0">
            <a:off x="16089753" y="9050486"/>
            <a:ext cx="2198247" cy="1236514"/>
          </a:xfrm>
          <a:custGeom>
            <a:avLst/>
            <a:gdLst/>
            <a:ahLst/>
            <a:cxnLst/>
            <a:rect r="r" b="b" t="t" l="l"/>
            <a:pathLst>
              <a:path h="1236514" w="2198247">
                <a:moveTo>
                  <a:pt x="0" y="0"/>
                </a:moveTo>
                <a:lnTo>
                  <a:pt x="2198247" y="0"/>
                </a:lnTo>
                <a:lnTo>
                  <a:pt x="2198247" y="1236514"/>
                </a:lnTo>
                <a:lnTo>
                  <a:pt x="0" y="12365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AutoShape 74" id="74"/>
          <p:cNvSpPr/>
          <p:nvPr/>
        </p:nvSpPr>
        <p:spPr>
          <a:xfrm flipH="true">
            <a:off x="10642942" y="2168522"/>
            <a:ext cx="7708714" cy="0"/>
          </a:xfrm>
          <a:prstGeom prst="line">
            <a:avLst/>
          </a:prstGeom>
          <a:ln cap="flat" w="9525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5" id="75"/>
          <p:cNvSpPr/>
          <p:nvPr/>
        </p:nvSpPr>
        <p:spPr>
          <a:xfrm flipH="true">
            <a:off x="10642942" y="1930397"/>
            <a:ext cx="7708714" cy="0"/>
          </a:xfrm>
          <a:prstGeom prst="line">
            <a:avLst/>
          </a:prstGeom>
          <a:ln cap="flat" w="9525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76" id="76"/>
          <p:cNvSpPr/>
          <p:nvPr/>
        </p:nvSpPr>
        <p:spPr>
          <a:xfrm flipH="false" flipV="false" rot="0">
            <a:off x="10738696" y="1858501"/>
            <a:ext cx="7345807" cy="2892412"/>
          </a:xfrm>
          <a:custGeom>
            <a:avLst/>
            <a:gdLst/>
            <a:ahLst/>
            <a:cxnLst/>
            <a:rect r="r" b="b" t="t" l="l"/>
            <a:pathLst>
              <a:path h="2892412" w="7345807">
                <a:moveTo>
                  <a:pt x="0" y="0"/>
                </a:moveTo>
                <a:lnTo>
                  <a:pt x="7345807" y="0"/>
                </a:lnTo>
                <a:lnTo>
                  <a:pt x="7345807" y="2892412"/>
                </a:lnTo>
                <a:lnTo>
                  <a:pt x="0" y="28924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7" id="77"/>
          <p:cNvSpPr txBox="true"/>
          <p:nvPr/>
        </p:nvSpPr>
        <p:spPr>
          <a:xfrm rot="0">
            <a:off x="13989734" y="5723765"/>
            <a:ext cx="1138225" cy="3165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5"/>
              </a:lnSpc>
            </a:pPr>
            <a:r>
              <a:rPr lang="en-US" sz="1608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FRR Eesti</a:t>
            </a:r>
          </a:p>
        </p:txBody>
      </p:sp>
      <p:sp>
        <p:nvSpPr>
          <p:cNvPr name="TextBox 78" id="78"/>
          <p:cNvSpPr txBox="true"/>
          <p:nvPr/>
        </p:nvSpPr>
        <p:spPr>
          <a:xfrm rot="0">
            <a:off x="529012" y="828662"/>
            <a:ext cx="7713324" cy="4794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75"/>
              </a:lnSpc>
            </a:pPr>
            <a:r>
              <a:rPr lang="en-US" sz="3500" b="true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Süsteemi tasakaalu tagamine</a:t>
            </a:r>
          </a:p>
        </p:txBody>
      </p:sp>
      <p:sp>
        <p:nvSpPr>
          <p:cNvPr name="TextBox 79" id="79"/>
          <p:cNvSpPr txBox="true"/>
          <p:nvPr/>
        </p:nvSpPr>
        <p:spPr>
          <a:xfrm rot="0">
            <a:off x="5628708" y="3141936"/>
            <a:ext cx="3182170" cy="5969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50"/>
              </a:lnSpc>
            </a:pPr>
            <a:r>
              <a:rPr lang="en-US" b="true" sz="2500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Sageduse taastamise reservid</a:t>
            </a:r>
          </a:p>
        </p:txBody>
      </p:sp>
      <p:sp>
        <p:nvSpPr>
          <p:cNvPr name="TextBox 80" id="80"/>
          <p:cNvSpPr txBox="true"/>
          <p:nvPr/>
        </p:nvSpPr>
        <p:spPr>
          <a:xfrm rot="0">
            <a:off x="5498735" y="3678009"/>
            <a:ext cx="3442117" cy="525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6"/>
              </a:lnSpc>
            </a:pPr>
            <a:r>
              <a:rPr lang="en-US" sz="18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vabastavad FCR-i ning viivad süsteemi tagasi nimisagedusele</a:t>
            </a:r>
          </a:p>
        </p:txBody>
      </p:sp>
      <p:sp>
        <p:nvSpPr>
          <p:cNvPr name="TextBox 81" id="81"/>
          <p:cNvSpPr txBox="true"/>
          <p:nvPr/>
        </p:nvSpPr>
        <p:spPr>
          <a:xfrm rot="0">
            <a:off x="2382808" y="2270112"/>
            <a:ext cx="5159731" cy="7144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4"/>
              </a:lnSpc>
            </a:pPr>
            <a:r>
              <a:rPr lang="en-US" b="true" sz="2499">
                <a:solidFill>
                  <a:srgbClr val="FFFFFF"/>
                </a:solidFill>
                <a:latin typeface="Klavika Medium"/>
                <a:ea typeface="Klavika Medium"/>
                <a:cs typeface="Klavika Medium"/>
                <a:sym typeface="Klavika Medium"/>
              </a:rPr>
              <a:t>Sageduse juhtimine põhineb kahte tüüpi reservide kasutamisel</a:t>
            </a:r>
          </a:p>
        </p:txBody>
      </p:sp>
      <p:sp>
        <p:nvSpPr>
          <p:cNvPr name="TextBox 82" id="82"/>
          <p:cNvSpPr txBox="true"/>
          <p:nvPr/>
        </p:nvSpPr>
        <p:spPr>
          <a:xfrm rot="0">
            <a:off x="1061906" y="3141936"/>
            <a:ext cx="3010193" cy="5969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50"/>
              </a:lnSpc>
            </a:pPr>
            <a:r>
              <a:rPr lang="en-US" b="true" sz="2500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Sageduse hoidmise reserv</a:t>
            </a:r>
          </a:p>
        </p:txBody>
      </p:sp>
      <p:sp>
        <p:nvSpPr>
          <p:cNvPr name="TextBox 83" id="83"/>
          <p:cNvSpPr txBox="true"/>
          <p:nvPr/>
        </p:nvSpPr>
        <p:spPr>
          <a:xfrm rot="0">
            <a:off x="1149524" y="3678009"/>
            <a:ext cx="2834958" cy="525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6"/>
              </a:lnSpc>
            </a:pPr>
            <a:r>
              <a:rPr lang="en-US" sz="18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pidurdab kõrvalekaldeid sageduses</a:t>
            </a:r>
          </a:p>
        </p:txBody>
      </p:sp>
      <p:sp>
        <p:nvSpPr>
          <p:cNvPr name="TextBox 84" id="84"/>
          <p:cNvSpPr txBox="true"/>
          <p:nvPr/>
        </p:nvSpPr>
        <p:spPr>
          <a:xfrm rot="0">
            <a:off x="7333803" y="4370998"/>
            <a:ext cx="2008444" cy="4793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b="true" sz="2500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mFRR</a:t>
            </a:r>
          </a:p>
        </p:txBody>
      </p:sp>
      <p:sp>
        <p:nvSpPr>
          <p:cNvPr name="TextBox 85" id="85"/>
          <p:cNvSpPr txBox="true"/>
          <p:nvPr/>
        </p:nvSpPr>
        <p:spPr>
          <a:xfrm rot="0">
            <a:off x="5083687" y="4370998"/>
            <a:ext cx="2008444" cy="4793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b="true" sz="2500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aFRR</a:t>
            </a:r>
          </a:p>
        </p:txBody>
      </p:sp>
      <p:sp>
        <p:nvSpPr>
          <p:cNvPr name="TextBox 86" id="86"/>
          <p:cNvSpPr txBox="true"/>
          <p:nvPr/>
        </p:nvSpPr>
        <p:spPr>
          <a:xfrm rot="0">
            <a:off x="5101749" y="4801725"/>
            <a:ext cx="1972321" cy="6809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4"/>
              </a:lnSpc>
            </a:pPr>
            <a:r>
              <a:rPr lang="en-US" sz="18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automaatne </a:t>
            </a:r>
          </a:p>
          <a:p>
            <a:pPr algn="ctr">
              <a:lnSpc>
                <a:spcPts val="1674"/>
              </a:lnSpc>
            </a:pPr>
            <a:r>
              <a:rPr lang="en-US" sz="18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aktiveerimine </a:t>
            </a:r>
          </a:p>
          <a:p>
            <a:pPr algn="ctr">
              <a:lnSpc>
                <a:spcPts val="1674"/>
              </a:lnSpc>
            </a:pPr>
            <a:r>
              <a:rPr lang="en-US" b="true" sz="1800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30s - 5 min</a:t>
            </a:r>
          </a:p>
        </p:txBody>
      </p:sp>
      <p:sp>
        <p:nvSpPr>
          <p:cNvPr name="TextBox 87" id="87"/>
          <p:cNvSpPr txBox="true"/>
          <p:nvPr/>
        </p:nvSpPr>
        <p:spPr>
          <a:xfrm rot="0">
            <a:off x="7353472" y="4813899"/>
            <a:ext cx="2007299" cy="6809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4"/>
              </a:lnSpc>
            </a:pPr>
            <a:r>
              <a:rPr lang="en-US" sz="18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poolautomaatne või manuaalne käivitus </a:t>
            </a:r>
            <a:r>
              <a:rPr lang="en-US" b="true" sz="1800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kuni 12,5 min</a:t>
            </a:r>
          </a:p>
        </p:txBody>
      </p:sp>
      <p:sp>
        <p:nvSpPr>
          <p:cNvPr name="TextBox 88" id="88"/>
          <p:cNvSpPr txBox="true"/>
          <p:nvPr/>
        </p:nvSpPr>
        <p:spPr>
          <a:xfrm rot="0">
            <a:off x="5289104" y="5755295"/>
            <a:ext cx="3837194" cy="821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6"/>
              </a:lnSpc>
            </a:pPr>
            <a:r>
              <a:rPr lang="en-US" sz="18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pakkumised kogutakse kokku </a:t>
            </a:r>
          </a:p>
          <a:p>
            <a:pPr algn="ctr">
              <a:lnSpc>
                <a:spcPts val="2140"/>
              </a:lnSpc>
            </a:pPr>
            <a:r>
              <a:rPr lang="en-US" sz="20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üleeuroopalistel turuplatvormidel </a:t>
            </a:r>
          </a:p>
          <a:p>
            <a:pPr algn="ctr">
              <a:lnSpc>
                <a:spcPts val="2140"/>
              </a:lnSpc>
            </a:pPr>
            <a:r>
              <a:rPr lang="en-US" b="true" sz="2000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MARI</a:t>
            </a:r>
            <a:r>
              <a:rPr lang="en-US" sz="2000">
                <a:solidFill>
                  <a:srgbClr val="F2A900"/>
                </a:solidFill>
                <a:latin typeface="Klavika"/>
                <a:ea typeface="Klavika"/>
                <a:cs typeface="Klavika"/>
                <a:sym typeface="Klavika"/>
              </a:rPr>
              <a:t> </a:t>
            </a:r>
            <a:r>
              <a:rPr lang="en-US" sz="20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ja </a:t>
            </a:r>
            <a:r>
              <a:rPr lang="en-US" b="true" sz="2000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Picasso</a:t>
            </a:r>
          </a:p>
        </p:txBody>
      </p:sp>
      <p:sp>
        <p:nvSpPr>
          <p:cNvPr name="TextBox 89" id="89"/>
          <p:cNvSpPr txBox="true"/>
          <p:nvPr/>
        </p:nvSpPr>
        <p:spPr>
          <a:xfrm rot="0">
            <a:off x="462404" y="5555662"/>
            <a:ext cx="4286779" cy="457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15"/>
              </a:lnSpc>
            </a:pPr>
            <a:r>
              <a:rPr lang="en-US" sz="1599">
                <a:solidFill>
                  <a:srgbClr val="B7CDCD"/>
                </a:solidFill>
                <a:latin typeface="Klavika"/>
                <a:ea typeface="Klavika"/>
                <a:cs typeface="Klavika"/>
                <a:sym typeface="Klavika"/>
              </a:rPr>
              <a:t>R</a:t>
            </a:r>
            <a:r>
              <a:rPr lang="en-US" sz="1599">
                <a:solidFill>
                  <a:srgbClr val="B7CDCD"/>
                </a:solidFill>
                <a:latin typeface="Klavika"/>
                <a:ea typeface="Klavika"/>
                <a:cs typeface="Klavika"/>
                <a:sym typeface="Klavika"/>
              </a:rPr>
              <a:t>eservide kogused ja tehnilised nõuded määratakse Euroopa regulatsioonide alusel.</a:t>
            </a:r>
          </a:p>
        </p:txBody>
      </p:sp>
      <p:sp>
        <p:nvSpPr>
          <p:cNvPr name="TextBox 90" id="90"/>
          <p:cNvSpPr txBox="true"/>
          <p:nvPr/>
        </p:nvSpPr>
        <p:spPr>
          <a:xfrm rot="0">
            <a:off x="462404" y="6038905"/>
            <a:ext cx="4639345" cy="8575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15"/>
              </a:lnSpc>
            </a:pPr>
            <a:r>
              <a:rPr lang="en-US" sz="1599">
                <a:solidFill>
                  <a:srgbClr val="B7CDCD"/>
                </a:solidFill>
                <a:latin typeface="Klavika"/>
                <a:ea typeface="Klavika"/>
                <a:cs typeface="Klavika"/>
                <a:sym typeface="Klavika"/>
              </a:rPr>
              <a:t>Üleeuroopaliste turuplatvormide MARI ja Picassoga </a:t>
            </a:r>
            <a:r>
              <a:rPr lang="en-US" sz="1599">
                <a:solidFill>
                  <a:srgbClr val="B7CDCD"/>
                </a:solidFill>
                <a:latin typeface="Klavika"/>
                <a:ea typeface="Klavika"/>
                <a:cs typeface="Klavika"/>
                <a:sym typeface="Klavika"/>
              </a:rPr>
              <a:t>liitumine võimaldab Eleringil optimeerida reservide kasutamist koos teiste Euroopa süsteemihalduritega ning suurendab turu efektiivsust. </a:t>
            </a:r>
          </a:p>
        </p:txBody>
      </p:sp>
      <p:sp>
        <p:nvSpPr>
          <p:cNvPr name="TextBox 91" id="91"/>
          <p:cNvSpPr txBox="true"/>
          <p:nvPr/>
        </p:nvSpPr>
        <p:spPr>
          <a:xfrm rot="0">
            <a:off x="1353792" y="4831316"/>
            <a:ext cx="2426421" cy="525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6"/>
              </a:lnSpc>
            </a:pPr>
            <a:r>
              <a:rPr lang="en-US" sz="18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automaatne aktiveerimine </a:t>
            </a:r>
            <a:r>
              <a:rPr lang="en-US" b="true" sz="1800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30s</a:t>
            </a:r>
          </a:p>
        </p:txBody>
      </p:sp>
      <p:sp>
        <p:nvSpPr>
          <p:cNvPr name="TextBox 92" id="92"/>
          <p:cNvSpPr txBox="true"/>
          <p:nvPr/>
        </p:nvSpPr>
        <p:spPr>
          <a:xfrm rot="0">
            <a:off x="903501" y="4510101"/>
            <a:ext cx="3327004" cy="3937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75"/>
              </a:lnSpc>
            </a:pPr>
            <a:r>
              <a:rPr lang="en-US" b="true" sz="2500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FCR</a:t>
            </a:r>
          </a:p>
        </p:txBody>
      </p:sp>
      <p:sp>
        <p:nvSpPr>
          <p:cNvPr name="TextBox 93" id="93"/>
          <p:cNvSpPr txBox="true"/>
          <p:nvPr/>
        </p:nvSpPr>
        <p:spPr>
          <a:xfrm rot="0">
            <a:off x="1605015" y="7020271"/>
            <a:ext cx="6957344" cy="469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b="true" sz="2499">
                <a:solidFill>
                  <a:srgbClr val="F2A900"/>
                </a:solidFill>
                <a:latin typeface="Klavika Medium"/>
                <a:ea typeface="Klavika Medium"/>
                <a:cs typeface="Klavika Medium"/>
                <a:sym typeface="Klavika Medium"/>
              </a:rPr>
              <a:t>Balti riikide ühine sagedusjuhtimise blokk (LFC)</a:t>
            </a:r>
          </a:p>
        </p:txBody>
      </p:sp>
      <p:sp>
        <p:nvSpPr>
          <p:cNvPr name="TextBox 94" id="94"/>
          <p:cNvSpPr txBox="true"/>
          <p:nvPr/>
        </p:nvSpPr>
        <p:spPr>
          <a:xfrm rot="0">
            <a:off x="601677" y="8577110"/>
            <a:ext cx="8721993" cy="5250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6"/>
              </a:lnSpc>
            </a:pPr>
            <a:r>
              <a:rPr lang="en-US" b="true" sz="1800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Iga riik vastutab oma ala tasakaalustamise eest, kuid koordineeritud tegevused tagavad,</a:t>
            </a:r>
          </a:p>
          <a:p>
            <a:pPr algn="ctr">
              <a:lnSpc>
                <a:spcPts val="1926"/>
              </a:lnSpc>
            </a:pPr>
            <a:r>
              <a:rPr lang="en-US" b="true" sz="1800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et Balti blokk vastab Mandri-Euroopa nõuetele.</a:t>
            </a:r>
          </a:p>
        </p:txBody>
      </p:sp>
      <p:sp>
        <p:nvSpPr>
          <p:cNvPr name="TextBox 95" id="95"/>
          <p:cNvSpPr txBox="true"/>
          <p:nvPr/>
        </p:nvSpPr>
        <p:spPr>
          <a:xfrm rot="0">
            <a:off x="999850" y="7518692"/>
            <a:ext cx="7956226" cy="10107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5"/>
              </a:lnSpc>
            </a:pPr>
            <a:r>
              <a:rPr lang="en-US" sz="159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Balti LFC turu kaudu hangitakse vajalikud FCR ja FRR reservvõimsused päev-ette ajaraamis. </a:t>
            </a:r>
          </a:p>
          <a:p>
            <a:pPr algn="ctr">
              <a:lnSpc>
                <a:spcPts val="1535"/>
              </a:lnSpc>
            </a:pPr>
          </a:p>
          <a:p>
            <a:pPr algn="ctr">
              <a:lnSpc>
                <a:spcPts val="1535"/>
              </a:lnSpc>
            </a:pPr>
            <a:r>
              <a:rPr lang="en-US" sz="159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Lisaks on erandite kaudu loodud võimalus pikaajalisteks hangeteks, mis annavad investoritele kindlust uute jaamade rajamiseks. See ja Kiisa avariireservelektrijaama olemasolu tagab, et vajalikud reservid püsivad ka tulevikus.</a:t>
            </a:r>
          </a:p>
        </p:txBody>
      </p:sp>
      <p:sp>
        <p:nvSpPr>
          <p:cNvPr name="TextBox 96" id="96"/>
          <p:cNvSpPr txBox="true"/>
          <p:nvPr/>
        </p:nvSpPr>
        <p:spPr>
          <a:xfrm rot="0">
            <a:off x="10426957" y="7314190"/>
            <a:ext cx="7506874" cy="6497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68"/>
              </a:lnSpc>
            </a:pPr>
            <a:r>
              <a:rPr lang="en-US" b="true" sz="2299">
                <a:solidFill>
                  <a:srgbClr val="006272"/>
                </a:solidFill>
                <a:latin typeface="Klavika Bold"/>
                <a:ea typeface="Klavika Bold"/>
                <a:cs typeface="Klavika Bold"/>
                <a:sym typeface="Klavika Bold"/>
              </a:rPr>
              <a:t>Taastuvenergia kiire kasv toetab varustuskindlust ning täidab kliimaeesmärke, kuid suurendab reservide nõudlust</a:t>
            </a:r>
          </a:p>
        </p:txBody>
      </p:sp>
      <p:sp>
        <p:nvSpPr>
          <p:cNvPr name="TextBox 97" id="97"/>
          <p:cNvSpPr txBox="true"/>
          <p:nvPr/>
        </p:nvSpPr>
        <p:spPr>
          <a:xfrm rot="0">
            <a:off x="11802305" y="6085587"/>
            <a:ext cx="1138225" cy="3165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5"/>
              </a:lnSpc>
            </a:pPr>
            <a:r>
              <a:rPr lang="en-US" sz="1608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aFRR Läti</a:t>
            </a:r>
          </a:p>
        </p:txBody>
      </p:sp>
      <p:sp>
        <p:nvSpPr>
          <p:cNvPr name="TextBox 98" id="98"/>
          <p:cNvSpPr txBox="true"/>
          <p:nvPr/>
        </p:nvSpPr>
        <p:spPr>
          <a:xfrm rot="0">
            <a:off x="13989734" y="6067344"/>
            <a:ext cx="1138225" cy="3165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5"/>
              </a:lnSpc>
            </a:pPr>
            <a:r>
              <a:rPr lang="en-US" sz="1608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FRR Läti</a:t>
            </a:r>
          </a:p>
        </p:txBody>
      </p:sp>
      <p:sp>
        <p:nvSpPr>
          <p:cNvPr name="TextBox 99" id="99"/>
          <p:cNvSpPr txBox="true"/>
          <p:nvPr/>
        </p:nvSpPr>
        <p:spPr>
          <a:xfrm rot="0">
            <a:off x="11469031" y="771512"/>
            <a:ext cx="5144077" cy="8552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9"/>
              </a:lnSpc>
            </a:pPr>
            <a:r>
              <a:rPr lang="en-US" b="true" sz="2999">
                <a:solidFill>
                  <a:srgbClr val="006272"/>
                </a:solidFill>
                <a:latin typeface="Klavika Bold"/>
                <a:ea typeface="Klavika Bold"/>
                <a:cs typeface="Klavika Bold"/>
                <a:sym typeface="Klavika Bold"/>
              </a:rPr>
              <a:t>Reservide pakkumine on piisav nõudluse katmiseks</a:t>
            </a:r>
          </a:p>
        </p:txBody>
      </p:sp>
      <p:sp>
        <p:nvSpPr>
          <p:cNvPr name="TextBox 100" id="100"/>
          <p:cNvSpPr txBox="true"/>
          <p:nvPr/>
        </p:nvSpPr>
        <p:spPr>
          <a:xfrm rot="0">
            <a:off x="10011551" y="1791826"/>
            <a:ext cx="584270" cy="3029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914"/>
              </a:lnSpc>
            </a:pPr>
            <a:r>
              <a:rPr lang="en-US" sz="121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2400</a:t>
            </a:r>
          </a:p>
          <a:p>
            <a:pPr algn="r">
              <a:lnSpc>
                <a:spcPts val="1914"/>
              </a:lnSpc>
            </a:pPr>
            <a:r>
              <a:rPr lang="en-US" sz="121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2200</a:t>
            </a:r>
          </a:p>
          <a:p>
            <a:pPr algn="r">
              <a:lnSpc>
                <a:spcPts val="1914"/>
              </a:lnSpc>
            </a:pPr>
            <a:r>
              <a:rPr lang="en-US" sz="121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2000</a:t>
            </a:r>
          </a:p>
          <a:p>
            <a:pPr algn="r">
              <a:lnSpc>
                <a:spcPts val="1914"/>
              </a:lnSpc>
            </a:pPr>
            <a:r>
              <a:rPr lang="en-US" sz="121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1800</a:t>
            </a:r>
          </a:p>
          <a:p>
            <a:pPr algn="r">
              <a:lnSpc>
                <a:spcPts val="1914"/>
              </a:lnSpc>
            </a:pPr>
            <a:r>
              <a:rPr lang="en-US" sz="121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1600</a:t>
            </a:r>
          </a:p>
          <a:p>
            <a:pPr algn="r">
              <a:lnSpc>
                <a:spcPts val="1914"/>
              </a:lnSpc>
            </a:pPr>
            <a:r>
              <a:rPr lang="en-US" sz="121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1400</a:t>
            </a:r>
          </a:p>
          <a:p>
            <a:pPr algn="r">
              <a:lnSpc>
                <a:spcPts val="1914"/>
              </a:lnSpc>
            </a:pPr>
            <a:r>
              <a:rPr lang="en-US" sz="121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1200</a:t>
            </a:r>
          </a:p>
          <a:p>
            <a:pPr algn="r">
              <a:lnSpc>
                <a:spcPts val="1914"/>
              </a:lnSpc>
            </a:pPr>
            <a:r>
              <a:rPr lang="en-US" sz="121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1000</a:t>
            </a:r>
          </a:p>
          <a:p>
            <a:pPr algn="r">
              <a:lnSpc>
                <a:spcPts val="1914"/>
              </a:lnSpc>
            </a:pPr>
            <a:r>
              <a:rPr lang="en-US" sz="121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800</a:t>
            </a:r>
          </a:p>
          <a:p>
            <a:pPr algn="r">
              <a:lnSpc>
                <a:spcPts val="1914"/>
              </a:lnSpc>
            </a:pPr>
            <a:r>
              <a:rPr lang="en-US" sz="121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600</a:t>
            </a:r>
          </a:p>
          <a:p>
            <a:pPr algn="r">
              <a:lnSpc>
                <a:spcPts val="1914"/>
              </a:lnSpc>
            </a:pPr>
            <a:r>
              <a:rPr lang="en-US" sz="121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400</a:t>
            </a:r>
          </a:p>
          <a:p>
            <a:pPr algn="r">
              <a:lnSpc>
                <a:spcPts val="1914"/>
              </a:lnSpc>
            </a:pPr>
            <a:r>
              <a:rPr lang="en-US" sz="121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200</a:t>
            </a:r>
          </a:p>
          <a:p>
            <a:pPr algn="r">
              <a:lnSpc>
                <a:spcPts val="1914"/>
              </a:lnSpc>
            </a:pPr>
            <a:r>
              <a:rPr lang="en-US" sz="1219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0</a:t>
            </a:r>
          </a:p>
        </p:txBody>
      </p:sp>
      <p:sp>
        <p:nvSpPr>
          <p:cNvPr name="TextBox 101" id="101"/>
          <p:cNvSpPr txBox="true"/>
          <p:nvPr/>
        </p:nvSpPr>
        <p:spPr>
          <a:xfrm rot="0">
            <a:off x="10670794" y="4671270"/>
            <a:ext cx="428396" cy="310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55"/>
              </a:lnSpc>
            </a:pPr>
            <a:r>
              <a:rPr lang="en-US" sz="1500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2025</a:t>
            </a:r>
          </a:p>
        </p:txBody>
      </p:sp>
      <p:sp>
        <p:nvSpPr>
          <p:cNvPr name="TextBox 102" id="102"/>
          <p:cNvSpPr txBox="true"/>
          <p:nvPr/>
        </p:nvSpPr>
        <p:spPr>
          <a:xfrm rot="0">
            <a:off x="11689528" y="4671270"/>
            <a:ext cx="451725" cy="310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55"/>
              </a:lnSpc>
            </a:pPr>
            <a:r>
              <a:rPr lang="en-US" sz="1500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2026</a:t>
            </a:r>
          </a:p>
        </p:txBody>
      </p:sp>
      <p:sp>
        <p:nvSpPr>
          <p:cNvPr name="TextBox 103" id="103"/>
          <p:cNvSpPr txBox="true"/>
          <p:nvPr/>
        </p:nvSpPr>
        <p:spPr>
          <a:xfrm rot="0">
            <a:off x="12707317" y="4671270"/>
            <a:ext cx="537936" cy="310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55"/>
              </a:lnSpc>
            </a:pPr>
            <a:r>
              <a:rPr lang="en-US" sz="1500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2027</a:t>
            </a:r>
          </a:p>
        </p:txBody>
      </p:sp>
      <p:sp>
        <p:nvSpPr>
          <p:cNvPr name="TextBox 104" id="104"/>
          <p:cNvSpPr txBox="true"/>
          <p:nvPr/>
        </p:nvSpPr>
        <p:spPr>
          <a:xfrm rot="0">
            <a:off x="13725105" y="4671270"/>
            <a:ext cx="472886" cy="310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55"/>
              </a:lnSpc>
            </a:pPr>
            <a:r>
              <a:rPr lang="en-US" sz="1500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2028</a:t>
            </a:r>
          </a:p>
        </p:txBody>
      </p:sp>
      <p:sp>
        <p:nvSpPr>
          <p:cNvPr name="TextBox 105" id="105"/>
          <p:cNvSpPr txBox="true"/>
          <p:nvPr/>
        </p:nvSpPr>
        <p:spPr>
          <a:xfrm rot="0">
            <a:off x="14742894" y="4671270"/>
            <a:ext cx="436401" cy="310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55"/>
              </a:lnSpc>
            </a:pPr>
            <a:r>
              <a:rPr lang="en-US" sz="1500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2029</a:t>
            </a:r>
          </a:p>
        </p:txBody>
      </p:sp>
      <p:sp>
        <p:nvSpPr>
          <p:cNvPr name="TextBox 106" id="106"/>
          <p:cNvSpPr txBox="true"/>
          <p:nvPr/>
        </p:nvSpPr>
        <p:spPr>
          <a:xfrm rot="0">
            <a:off x="15760682" y="4671270"/>
            <a:ext cx="408620" cy="310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55"/>
              </a:lnSpc>
            </a:pPr>
            <a:r>
              <a:rPr lang="en-US" sz="1500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2030</a:t>
            </a:r>
          </a:p>
        </p:txBody>
      </p:sp>
      <p:sp>
        <p:nvSpPr>
          <p:cNvPr name="TextBox 107" id="107"/>
          <p:cNvSpPr txBox="true"/>
          <p:nvPr/>
        </p:nvSpPr>
        <p:spPr>
          <a:xfrm rot="0">
            <a:off x="16778471" y="4671270"/>
            <a:ext cx="472721" cy="310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55"/>
              </a:lnSpc>
            </a:pPr>
            <a:r>
              <a:rPr lang="en-US" sz="1500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2031</a:t>
            </a:r>
          </a:p>
        </p:txBody>
      </p:sp>
      <p:sp>
        <p:nvSpPr>
          <p:cNvPr name="TextBox 108" id="108"/>
          <p:cNvSpPr txBox="true"/>
          <p:nvPr/>
        </p:nvSpPr>
        <p:spPr>
          <a:xfrm rot="0">
            <a:off x="17727442" y="4671270"/>
            <a:ext cx="412779" cy="310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55"/>
              </a:lnSpc>
            </a:pPr>
            <a:r>
              <a:rPr lang="en-US" sz="1500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2032</a:t>
            </a:r>
          </a:p>
        </p:txBody>
      </p:sp>
      <p:sp>
        <p:nvSpPr>
          <p:cNvPr name="TextBox 109" id="109"/>
          <p:cNvSpPr txBox="true"/>
          <p:nvPr/>
        </p:nvSpPr>
        <p:spPr>
          <a:xfrm rot="0">
            <a:off x="11802305" y="5720927"/>
            <a:ext cx="1138225" cy="3165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5"/>
              </a:lnSpc>
            </a:pPr>
            <a:r>
              <a:rPr lang="en-US" sz="1608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aFRR Eesti</a:t>
            </a:r>
          </a:p>
        </p:txBody>
      </p:sp>
      <p:sp>
        <p:nvSpPr>
          <p:cNvPr name="TextBox 110" id="110"/>
          <p:cNvSpPr txBox="true"/>
          <p:nvPr/>
        </p:nvSpPr>
        <p:spPr>
          <a:xfrm rot="0">
            <a:off x="11802305" y="6455748"/>
            <a:ext cx="1138225" cy="3165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5"/>
              </a:lnSpc>
            </a:pPr>
            <a:r>
              <a:rPr lang="en-US" sz="1608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aFRR Leedu</a:t>
            </a:r>
          </a:p>
        </p:txBody>
      </p:sp>
      <p:sp>
        <p:nvSpPr>
          <p:cNvPr name="TextBox 111" id="111"/>
          <p:cNvSpPr txBox="true"/>
          <p:nvPr/>
        </p:nvSpPr>
        <p:spPr>
          <a:xfrm rot="0">
            <a:off x="13989734" y="6414282"/>
            <a:ext cx="1138225" cy="3165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5"/>
              </a:lnSpc>
            </a:pPr>
            <a:r>
              <a:rPr lang="en-US" sz="1608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FRR Leedu</a:t>
            </a:r>
          </a:p>
        </p:txBody>
      </p:sp>
      <p:sp>
        <p:nvSpPr>
          <p:cNvPr name="TextBox 112" id="112"/>
          <p:cNvSpPr txBox="true"/>
          <p:nvPr/>
        </p:nvSpPr>
        <p:spPr>
          <a:xfrm rot="0">
            <a:off x="15578569" y="5885324"/>
            <a:ext cx="1621287" cy="3165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5"/>
              </a:lnSpc>
            </a:pPr>
            <a:r>
              <a:rPr lang="en-US" sz="1608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aFRR nõudlus üles</a:t>
            </a:r>
          </a:p>
        </p:txBody>
      </p:sp>
      <p:sp>
        <p:nvSpPr>
          <p:cNvPr name="TextBox 113" id="113"/>
          <p:cNvSpPr txBox="true"/>
          <p:nvPr/>
        </p:nvSpPr>
        <p:spPr>
          <a:xfrm rot="0">
            <a:off x="15578569" y="6247926"/>
            <a:ext cx="1621287" cy="3165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5"/>
              </a:lnSpc>
            </a:pPr>
            <a:r>
              <a:rPr lang="en-US" sz="1608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FRR nõudlus üles</a:t>
            </a:r>
          </a:p>
        </p:txBody>
      </p:sp>
      <p:sp>
        <p:nvSpPr>
          <p:cNvPr name="TextBox 114" id="114"/>
          <p:cNvSpPr txBox="true"/>
          <p:nvPr/>
        </p:nvSpPr>
        <p:spPr>
          <a:xfrm rot="-5400000">
            <a:off x="9841742" y="3169124"/>
            <a:ext cx="584270" cy="310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55"/>
              </a:lnSpc>
            </a:pPr>
            <a:r>
              <a:rPr lang="en-US" b="true" sz="1500">
                <a:solidFill>
                  <a:srgbClr val="006272"/>
                </a:solidFill>
                <a:latin typeface="Klavika Bold"/>
                <a:ea typeface="Klavika Bold"/>
                <a:cs typeface="Klavika Bold"/>
                <a:sym typeface="Klavika Bold"/>
              </a:rPr>
              <a:t>MW</a:t>
            </a:r>
          </a:p>
        </p:txBody>
      </p:sp>
      <p:sp>
        <p:nvSpPr>
          <p:cNvPr name="TextBox 115" id="115"/>
          <p:cNvSpPr txBox="true"/>
          <p:nvPr/>
        </p:nvSpPr>
        <p:spPr>
          <a:xfrm rot="0">
            <a:off x="529012" y="1289091"/>
            <a:ext cx="8794658" cy="6725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14"/>
              </a:lnSpc>
            </a:pPr>
            <a:r>
              <a:rPr lang="en-US" sz="22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A</a:t>
            </a:r>
            <a:r>
              <a:rPr lang="en-US" sz="22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lates 2025. aasta veebruarist vastutab Eesti elektrisüsteemi sageduse ja tasakaalu eest täies ulatuses Elering.</a:t>
            </a:r>
          </a:p>
        </p:txBody>
      </p:sp>
      <p:sp>
        <p:nvSpPr>
          <p:cNvPr name="TextBox 116" id="116"/>
          <p:cNvSpPr txBox="true"/>
          <p:nvPr/>
        </p:nvSpPr>
        <p:spPr>
          <a:xfrm rot="0">
            <a:off x="10950816" y="5066603"/>
            <a:ext cx="6629748" cy="416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54"/>
              </a:lnSpc>
            </a:pPr>
            <a:r>
              <a:rPr lang="en-US" sz="1400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Keskmiselt on FCRi nõudlus </a:t>
            </a:r>
            <a:r>
              <a:rPr lang="en-US" sz="1400" b="true">
                <a:solidFill>
                  <a:srgbClr val="006272"/>
                </a:solidFill>
                <a:latin typeface="Klavika Bold"/>
                <a:ea typeface="Klavika Bold"/>
                <a:cs typeface="Klavika Bold"/>
                <a:sym typeface="Klavika Bold"/>
              </a:rPr>
              <a:t>31 MW</a:t>
            </a:r>
            <a:r>
              <a:rPr lang="en-US" sz="1400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, FCRi pakkumine on </a:t>
            </a:r>
            <a:r>
              <a:rPr lang="en-US" sz="1400" b="true">
                <a:solidFill>
                  <a:srgbClr val="006272"/>
                </a:solidFill>
                <a:latin typeface="Klavika Bold"/>
                <a:ea typeface="Klavika Bold"/>
                <a:cs typeface="Klavika Bold"/>
                <a:sym typeface="Klavika Bold"/>
              </a:rPr>
              <a:t>135 MW</a:t>
            </a:r>
            <a:r>
              <a:rPr lang="en-US" sz="1400">
                <a:solidFill>
                  <a:srgbClr val="006272"/>
                </a:solidFill>
                <a:latin typeface="Klavika"/>
                <a:ea typeface="Klavika"/>
                <a:cs typeface="Klavika"/>
                <a:sym typeface="Klavika"/>
              </a:rPr>
              <a:t> ning sellele lisanduvad akude FCR-i pakkumised, mis kasvavad iga aastaga märkimisväärselt​</a:t>
            </a:r>
          </a:p>
        </p:txBody>
      </p:sp>
      <p:sp>
        <p:nvSpPr>
          <p:cNvPr name="TextBox 117" id="117"/>
          <p:cNvSpPr txBox="true"/>
          <p:nvPr/>
        </p:nvSpPr>
        <p:spPr>
          <a:xfrm rot="0">
            <a:off x="10857617" y="5032527"/>
            <a:ext cx="260623" cy="225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54"/>
              </a:lnSpc>
            </a:pPr>
            <a:r>
              <a:rPr lang="en-US" sz="1400" b="true">
                <a:solidFill>
                  <a:srgbClr val="006272"/>
                </a:solidFill>
                <a:latin typeface="Klavika Bold"/>
                <a:ea typeface="Klavika Bold"/>
                <a:cs typeface="Klavika Bold"/>
                <a:sym typeface="Klavika Bold"/>
              </a:rPr>
              <a:t>*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7CD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668590" cy="10422206"/>
          </a:xfrm>
          <a:custGeom>
            <a:avLst/>
            <a:gdLst/>
            <a:ahLst/>
            <a:cxnLst/>
            <a:rect r="r" b="b" t="t" l="l"/>
            <a:pathLst>
              <a:path h="10422206" w="10668590">
                <a:moveTo>
                  <a:pt x="0" y="0"/>
                </a:moveTo>
                <a:lnTo>
                  <a:pt x="10668590" y="0"/>
                </a:lnTo>
                <a:lnTo>
                  <a:pt x="10668590" y="10422206"/>
                </a:lnTo>
                <a:lnTo>
                  <a:pt x="0" y="104222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2259" t="0" r="-14093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293308" y="-363806"/>
            <a:ext cx="10961898" cy="10786012"/>
            <a:chOff x="0" y="0"/>
            <a:chExt cx="3331649" cy="327819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331649" cy="3278192"/>
            </a:xfrm>
            <a:custGeom>
              <a:avLst/>
              <a:gdLst/>
              <a:ahLst/>
              <a:cxnLst/>
              <a:rect r="r" b="b" t="t" l="l"/>
              <a:pathLst>
                <a:path h="3278192" w="3331649">
                  <a:moveTo>
                    <a:pt x="0" y="0"/>
                  </a:moveTo>
                  <a:lnTo>
                    <a:pt x="3331649" y="0"/>
                  </a:lnTo>
                  <a:lnTo>
                    <a:pt x="3331649" y="3278192"/>
                  </a:lnTo>
                  <a:lnTo>
                    <a:pt x="0" y="3278192"/>
                  </a:lnTo>
                  <a:close/>
                </a:path>
              </a:pathLst>
            </a:custGeom>
            <a:solidFill>
              <a:srgbClr val="000000">
                <a:alpha val="66667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3331649" cy="3325817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747986" y="8522549"/>
            <a:ext cx="8200669" cy="1244384"/>
            <a:chOff x="0" y="0"/>
            <a:chExt cx="2492428" cy="37820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92428" cy="378205"/>
            </a:xfrm>
            <a:custGeom>
              <a:avLst/>
              <a:gdLst/>
              <a:ahLst/>
              <a:cxnLst/>
              <a:rect r="r" b="b" t="t" l="l"/>
              <a:pathLst>
                <a:path h="378205" w="2492428">
                  <a:moveTo>
                    <a:pt x="16349" y="0"/>
                  </a:moveTo>
                  <a:lnTo>
                    <a:pt x="2476079" y="0"/>
                  </a:lnTo>
                  <a:cubicBezTo>
                    <a:pt x="2480415" y="0"/>
                    <a:pt x="2484574" y="1723"/>
                    <a:pt x="2487640" y="4789"/>
                  </a:cubicBezTo>
                  <a:cubicBezTo>
                    <a:pt x="2490706" y="7855"/>
                    <a:pt x="2492428" y="12013"/>
                    <a:pt x="2492428" y="16349"/>
                  </a:cubicBezTo>
                  <a:lnTo>
                    <a:pt x="2492428" y="361856"/>
                  </a:lnTo>
                  <a:cubicBezTo>
                    <a:pt x="2492428" y="366192"/>
                    <a:pt x="2490706" y="370351"/>
                    <a:pt x="2487640" y="373417"/>
                  </a:cubicBezTo>
                  <a:cubicBezTo>
                    <a:pt x="2484574" y="376483"/>
                    <a:pt x="2480415" y="378205"/>
                    <a:pt x="2476079" y="378205"/>
                  </a:cubicBezTo>
                  <a:lnTo>
                    <a:pt x="16349" y="378205"/>
                  </a:lnTo>
                  <a:cubicBezTo>
                    <a:pt x="7320" y="378205"/>
                    <a:pt x="0" y="370886"/>
                    <a:pt x="0" y="361856"/>
                  </a:cubicBezTo>
                  <a:lnTo>
                    <a:pt x="0" y="16349"/>
                  </a:lnTo>
                  <a:cubicBezTo>
                    <a:pt x="0" y="7320"/>
                    <a:pt x="7320" y="0"/>
                    <a:pt x="16349" y="0"/>
                  </a:cubicBezTo>
                  <a:close/>
                </a:path>
              </a:pathLst>
            </a:custGeom>
            <a:solidFill>
              <a:srgbClr val="FFFFFF">
                <a:alpha val="20784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2492428" cy="425830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4847751" y="2097690"/>
            <a:ext cx="5454929" cy="2318138"/>
            <a:chOff x="0" y="0"/>
            <a:chExt cx="1595116" cy="67786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95116" cy="677864"/>
            </a:xfrm>
            <a:custGeom>
              <a:avLst/>
              <a:gdLst/>
              <a:ahLst/>
              <a:cxnLst/>
              <a:rect r="r" b="b" t="t" l="l"/>
              <a:pathLst>
                <a:path h="677864" w="1595116">
                  <a:moveTo>
                    <a:pt x="25547" y="0"/>
                  </a:moveTo>
                  <a:lnTo>
                    <a:pt x="1569570" y="0"/>
                  </a:lnTo>
                  <a:cubicBezTo>
                    <a:pt x="1576345" y="0"/>
                    <a:pt x="1582843" y="2692"/>
                    <a:pt x="1587634" y="7482"/>
                  </a:cubicBezTo>
                  <a:cubicBezTo>
                    <a:pt x="1592425" y="12273"/>
                    <a:pt x="1595116" y="18771"/>
                    <a:pt x="1595116" y="25547"/>
                  </a:cubicBezTo>
                  <a:lnTo>
                    <a:pt x="1595116" y="652317"/>
                  </a:lnTo>
                  <a:cubicBezTo>
                    <a:pt x="1595116" y="659093"/>
                    <a:pt x="1592425" y="665591"/>
                    <a:pt x="1587634" y="670382"/>
                  </a:cubicBezTo>
                  <a:cubicBezTo>
                    <a:pt x="1582843" y="675173"/>
                    <a:pt x="1576345" y="677864"/>
                    <a:pt x="1569570" y="677864"/>
                  </a:cubicBezTo>
                  <a:lnTo>
                    <a:pt x="25547" y="677864"/>
                  </a:lnTo>
                  <a:cubicBezTo>
                    <a:pt x="18771" y="677864"/>
                    <a:pt x="12273" y="675173"/>
                    <a:pt x="7482" y="670382"/>
                  </a:cubicBezTo>
                  <a:cubicBezTo>
                    <a:pt x="2692" y="665591"/>
                    <a:pt x="0" y="659093"/>
                    <a:pt x="0" y="652317"/>
                  </a:cubicBezTo>
                  <a:lnTo>
                    <a:pt x="0" y="25547"/>
                  </a:lnTo>
                  <a:cubicBezTo>
                    <a:pt x="0" y="18771"/>
                    <a:pt x="2692" y="12273"/>
                    <a:pt x="7482" y="7482"/>
                  </a:cubicBezTo>
                  <a:cubicBezTo>
                    <a:pt x="12273" y="2692"/>
                    <a:pt x="18771" y="0"/>
                    <a:pt x="2554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1595116" cy="7350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5400000">
            <a:off x="2585658" y="9011750"/>
            <a:ext cx="146416" cy="594509"/>
            <a:chOff x="0" y="0"/>
            <a:chExt cx="200176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00176" cy="812800"/>
            </a:xfrm>
            <a:custGeom>
              <a:avLst/>
              <a:gdLst/>
              <a:ahLst/>
              <a:cxnLst/>
              <a:rect r="r" b="b" t="t" l="l"/>
              <a:pathLst>
                <a:path h="812800" w="200176">
                  <a:moveTo>
                    <a:pt x="0" y="0"/>
                  </a:moveTo>
                  <a:lnTo>
                    <a:pt x="200176" y="0"/>
                  </a:lnTo>
                  <a:lnTo>
                    <a:pt x="20017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200176" cy="860425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550813" y="4976403"/>
            <a:ext cx="9751868" cy="4717279"/>
            <a:chOff x="0" y="0"/>
            <a:chExt cx="13002491" cy="6289705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1253993" y="0"/>
              <a:ext cx="11748497" cy="4335328"/>
            </a:xfrm>
            <a:custGeom>
              <a:avLst/>
              <a:gdLst/>
              <a:ahLst/>
              <a:cxnLst/>
              <a:rect r="r" b="b" t="t" l="l"/>
              <a:pathLst>
                <a:path h="4335328" w="11748497">
                  <a:moveTo>
                    <a:pt x="0" y="0"/>
                  </a:moveTo>
                  <a:lnTo>
                    <a:pt x="11748498" y="0"/>
                  </a:lnTo>
                  <a:lnTo>
                    <a:pt x="11748498" y="4335328"/>
                  </a:lnTo>
                  <a:lnTo>
                    <a:pt x="0" y="4335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1656" t="0" r="-722" b="-55314"/>
              </a:stretch>
            </a:blipFill>
          </p:spPr>
        </p:sp>
        <p:grpSp>
          <p:nvGrpSpPr>
            <p:cNvPr name="Group 17" id="17"/>
            <p:cNvGrpSpPr/>
            <p:nvPr/>
          </p:nvGrpSpPr>
          <p:grpSpPr>
            <a:xfrm rot="5400000">
              <a:off x="2714755" y="4683119"/>
              <a:ext cx="195221" cy="792679"/>
              <a:chOff x="0" y="0"/>
              <a:chExt cx="200176" cy="812800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200176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200176">
                    <a:moveTo>
                      <a:pt x="0" y="0"/>
                    </a:moveTo>
                    <a:lnTo>
                      <a:pt x="200176" y="0"/>
                    </a:lnTo>
                    <a:lnTo>
                      <a:pt x="200176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2A900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-47625"/>
                <a:ext cx="200176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51"/>
                  </a:lnSpc>
                </a:pPr>
              </a:p>
            </p:txBody>
          </p:sp>
        </p:grpSp>
        <p:grpSp>
          <p:nvGrpSpPr>
            <p:cNvPr name="Group 20" id="20"/>
            <p:cNvGrpSpPr/>
            <p:nvPr/>
          </p:nvGrpSpPr>
          <p:grpSpPr>
            <a:xfrm rot="5400000">
              <a:off x="2714755" y="5023561"/>
              <a:ext cx="195221" cy="792679"/>
              <a:chOff x="0" y="0"/>
              <a:chExt cx="200176" cy="8128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200176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200176">
                    <a:moveTo>
                      <a:pt x="0" y="0"/>
                    </a:moveTo>
                    <a:lnTo>
                      <a:pt x="200176" y="0"/>
                    </a:lnTo>
                    <a:lnTo>
                      <a:pt x="200176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A7A8AA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47625"/>
                <a:ext cx="200176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51"/>
                  </a:lnSpc>
                </a:pPr>
              </a:p>
            </p:txBody>
          </p:sp>
        </p:grpSp>
        <p:sp>
          <p:nvSpPr>
            <p:cNvPr name="AutoShape 23" id="23"/>
            <p:cNvSpPr/>
            <p:nvPr/>
          </p:nvSpPr>
          <p:spPr>
            <a:xfrm flipH="true">
              <a:off x="2416026" y="6126213"/>
              <a:ext cx="792679" cy="0"/>
            </a:xfrm>
            <a:prstGeom prst="line">
              <a:avLst/>
            </a:prstGeom>
            <a:ln cap="flat" w="60553">
              <a:solidFill>
                <a:srgbClr val="FF0000"/>
              </a:solidFill>
              <a:prstDash val="sysDash"/>
              <a:headEnd type="none" len="sm" w="sm"/>
              <a:tailEnd type="none" len="sm" w="sm"/>
            </a:ln>
          </p:spPr>
        </p:sp>
        <p:grpSp>
          <p:nvGrpSpPr>
            <p:cNvPr name="Group 24" id="24"/>
            <p:cNvGrpSpPr/>
            <p:nvPr/>
          </p:nvGrpSpPr>
          <p:grpSpPr>
            <a:xfrm rot="5400000">
              <a:off x="7502136" y="4683119"/>
              <a:ext cx="195221" cy="792679"/>
              <a:chOff x="0" y="0"/>
              <a:chExt cx="200176" cy="812800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200176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200176">
                    <a:moveTo>
                      <a:pt x="0" y="0"/>
                    </a:moveTo>
                    <a:lnTo>
                      <a:pt x="200176" y="0"/>
                    </a:lnTo>
                    <a:lnTo>
                      <a:pt x="200176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06272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47625"/>
                <a:ext cx="200176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51"/>
                  </a:lnSpc>
                </a:pPr>
              </a:p>
            </p:txBody>
          </p:sp>
        </p:grpSp>
        <p:grpSp>
          <p:nvGrpSpPr>
            <p:cNvPr name="Group 27" id="27"/>
            <p:cNvGrpSpPr/>
            <p:nvPr/>
          </p:nvGrpSpPr>
          <p:grpSpPr>
            <a:xfrm rot="5400000">
              <a:off x="7502136" y="5023561"/>
              <a:ext cx="195221" cy="792679"/>
              <a:chOff x="0" y="0"/>
              <a:chExt cx="200176" cy="812800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0" y="0"/>
                <a:ext cx="200176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200176">
                    <a:moveTo>
                      <a:pt x="0" y="0"/>
                    </a:moveTo>
                    <a:lnTo>
                      <a:pt x="200176" y="0"/>
                    </a:lnTo>
                    <a:lnTo>
                      <a:pt x="200176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03E51"/>
              </a:solid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0" y="-47625"/>
                <a:ext cx="200176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51"/>
                  </a:lnSpc>
                </a:pPr>
              </a:p>
            </p:txBody>
          </p:sp>
        </p:grpSp>
        <p:grpSp>
          <p:nvGrpSpPr>
            <p:cNvPr name="Group 30" id="30"/>
            <p:cNvGrpSpPr/>
            <p:nvPr/>
          </p:nvGrpSpPr>
          <p:grpSpPr>
            <a:xfrm rot="5400000">
              <a:off x="7502136" y="5360073"/>
              <a:ext cx="195221" cy="792679"/>
              <a:chOff x="0" y="0"/>
              <a:chExt cx="200176" cy="812800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200176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200176">
                    <a:moveTo>
                      <a:pt x="0" y="0"/>
                    </a:moveTo>
                    <a:lnTo>
                      <a:pt x="200176" y="0"/>
                    </a:lnTo>
                    <a:lnTo>
                      <a:pt x="200176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00B2A9"/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0" y="-47625"/>
                <a:ext cx="200176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51"/>
                  </a:lnSpc>
                </a:pPr>
              </a:p>
            </p:txBody>
          </p:sp>
        </p:grpSp>
        <p:sp>
          <p:nvSpPr>
            <p:cNvPr name="TextBox 33" id="33"/>
            <p:cNvSpPr txBox="true"/>
            <p:nvPr/>
          </p:nvSpPr>
          <p:spPr>
            <a:xfrm rot="0">
              <a:off x="169794" y="57385"/>
              <a:ext cx="1084200" cy="42354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274"/>
                </a:lnSpc>
              </a:pPr>
              <a:r>
                <a:rPr lang="en-US" sz="1697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50 000</a:t>
              </a:r>
            </a:p>
            <a:p>
              <a:pPr algn="r">
                <a:lnSpc>
                  <a:spcPts val="2274"/>
                </a:lnSpc>
              </a:pPr>
              <a:r>
                <a:rPr lang="en-US" sz="1697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45 000</a:t>
              </a:r>
            </a:p>
            <a:p>
              <a:pPr algn="r">
                <a:lnSpc>
                  <a:spcPts val="2274"/>
                </a:lnSpc>
              </a:pPr>
              <a:r>
                <a:rPr lang="en-US" sz="1697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40 000</a:t>
              </a:r>
            </a:p>
            <a:p>
              <a:pPr algn="r">
                <a:lnSpc>
                  <a:spcPts val="2274"/>
                </a:lnSpc>
              </a:pPr>
              <a:r>
                <a:rPr lang="en-US" sz="1697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35 000</a:t>
              </a:r>
            </a:p>
            <a:p>
              <a:pPr algn="r">
                <a:lnSpc>
                  <a:spcPts val="2274"/>
                </a:lnSpc>
              </a:pPr>
              <a:r>
                <a:rPr lang="en-US" sz="1697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30 000</a:t>
              </a:r>
            </a:p>
            <a:p>
              <a:pPr algn="r">
                <a:lnSpc>
                  <a:spcPts val="2274"/>
                </a:lnSpc>
              </a:pPr>
              <a:r>
                <a:rPr lang="en-US" sz="1697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25 000</a:t>
              </a:r>
            </a:p>
            <a:p>
              <a:pPr algn="r">
                <a:lnSpc>
                  <a:spcPts val="2274"/>
                </a:lnSpc>
              </a:pPr>
              <a:r>
                <a:rPr lang="en-US" sz="1697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20 000</a:t>
              </a:r>
            </a:p>
            <a:p>
              <a:pPr algn="r">
                <a:lnSpc>
                  <a:spcPts val="2274"/>
                </a:lnSpc>
              </a:pPr>
              <a:r>
                <a:rPr lang="en-US" sz="1697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15 000</a:t>
              </a:r>
            </a:p>
            <a:p>
              <a:pPr algn="r">
                <a:lnSpc>
                  <a:spcPts val="2274"/>
                </a:lnSpc>
              </a:pPr>
              <a:r>
                <a:rPr lang="en-US" sz="1697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10 000</a:t>
              </a:r>
            </a:p>
            <a:p>
              <a:pPr algn="r">
                <a:lnSpc>
                  <a:spcPts val="2274"/>
                </a:lnSpc>
              </a:pPr>
              <a:r>
                <a:rPr lang="en-US" sz="1697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5000</a:t>
              </a:r>
            </a:p>
            <a:p>
              <a:pPr algn="r">
                <a:lnSpc>
                  <a:spcPts val="2274"/>
                </a:lnSpc>
              </a:pPr>
              <a:r>
                <a:rPr lang="en-US" sz="1697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0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1818434" y="4088022"/>
              <a:ext cx="597592" cy="3993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95"/>
                </a:lnSpc>
              </a:pPr>
              <a:r>
                <a:rPr lang="en-US" sz="1589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2025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3283955" y="4088022"/>
              <a:ext cx="597592" cy="3993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95"/>
                </a:lnSpc>
              </a:pPr>
              <a:r>
                <a:rPr lang="en-US" sz="1589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2026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0">
              <a:off x="4749475" y="4088022"/>
              <a:ext cx="597592" cy="3993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95"/>
                </a:lnSpc>
              </a:pPr>
              <a:r>
                <a:rPr lang="en-US" sz="1589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2027</a:t>
              </a:r>
            </a:p>
          </p:txBody>
        </p:sp>
        <p:sp>
          <p:nvSpPr>
            <p:cNvPr name="TextBox 37" id="37"/>
            <p:cNvSpPr txBox="true"/>
            <p:nvPr/>
          </p:nvSpPr>
          <p:spPr>
            <a:xfrm rot="0">
              <a:off x="6164309" y="4088022"/>
              <a:ext cx="597592" cy="3993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95"/>
                </a:lnSpc>
              </a:pPr>
              <a:r>
                <a:rPr lang="en-US" sz="1589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2028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0">
              <a:off x="7630685" y="4088022"/>
              <a:ext cx="597592" cy="3993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95"/>
                </a:lnSpc>
              </a:pPr>
              <a:r>
                <a:rPr lang="en-US" sz="1589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2029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0">
              <a:off x="8980757" y="4088022"/>
              <a:ext cx="597592" cy="3993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95"/>
                </a:lnSpc>
              </a:pPr>
              <a:r>
                <a:rPr lang="en-US" sz="1589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2030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0">
              <a:off x="10506831" y="4088022"/>
              <a:ext cx="597592" cy="3993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95"/>
                </a:lnSpc>
              </a:pPr>
              <a:r>
                <a:rPr lang="en-US" sz="1589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2031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0">
              <a:off x="12023926" y="4088022"/>
              <a:ext cx="597592" cy="3993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95"/>
                </a:lnSpc>
              </a:pPr>
              <a:r>
                <a:rPr lang="en-US" sz="1589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2032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3294440" y="4856374"/>
              <a:ext cx="1499620" cy="3993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495"/>
                </a:lnSpc>
              </a:pPr>
              <a:r>
                <a:rPr lang="en-US" sz="1589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Eesti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3294440" y="5200854"/>
              <a:ext cx="1499620" cy="3993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495"/>
                </a:lnSpc>
              </a:pPr>
              <a:r>
                <a:rPr lang="en-US" sz="1589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Läti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0">
              <a:off x="3294440" y="5545865"/>
              <a:ext cx="1499620" cy="3993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495"/>
                </a:lnSpc>
              </a:pPr>
              <a:r>
                <a:rPr lang="en-US" sz="1589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Leedu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3294440" y="5890344"/>
              <a:ext cx="4034385" cy="3993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495"/>
                </a:lnSpc>
              </a:pPr>
              <a:r>
                <a:rPr lang="en-US" sz="1589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Balti LFC ploki inertsi vajadus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0">
              <a:off x="8074468" y="5545865"/>
              <a:ext cx="4102955" cy="3993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495"/>
                </a:lnSpc>
              </a:pPr>
              <a:r>
                <a:rPr lang="en-US" sz="1589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Leedu sünkroonkompensaatorid</a:t>
              </a:r>
            </a:p>
          </p:txBody>
        </p:sp>
        <p:sp>
          <p:nvSpPr>
            <p:cNvPr name="TextBox 47" id="47"/>
            <p:cNvSpPr txBox="true"/>
            <p:nvPr/>
          </p:nvSpPr>
          <p:spPr>
            <a:xfrm rot="0">
              <a:off x="8074468" y="5200854"/>
              <a:ext cx="4102955" cy="3993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495"/>
                </a:lnSpc>
              </a:pPr>
              <a:r>
                <a:rPr lang="en-US" sz="1589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Läti sünkroonkompensaatorid</a:t>
              </a:r>
            </a:p>
          </p:txBody>
        </p:sp>
        <p:sp>
          <p:nvSpPr>
            <p:cNvPr name="TextBox 48" id="48"/>
            <p:cNvSpPr txBox="true"/>
            <p:nvPr/>
          </p:nvSpPr>
          <p:spPr>
            <a:xfrm rot="0">
              <a:off x="8074468" y="4856374"/>
              <a:ext cx="4102955" cy="3993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495"/>
                </a:lnSpc>
              </a:pPr>
              <a:r>
                <a:rPr lang="en-US" sz="1589">
                  <a:solidFill>
                    <a:srgbClr val="FFFFFF"/>
                  </a:solidFill>
                  <a:latin typeface="Klavika"/>
                  <a:ea typeface="Klavika"/>
                  <a:cs typeface="Klavika"/>
                  <a:sym typeface="Klavika"/>
                </a:rPr>
                <a:t>Eesti sünkroonkompensaatorid</a:t>
              </a:r>
            </a:p>
          </p:txBody>
        </p:sp>
        <p:sp>
          <p:nvSpPr>
            <p:cNvPr name="TextBox 49" id="49"/>
            <p:cNvSpPr txBox="true"/>
            <p:nvPr/>
          </p:nvSpPr>
          <p:spPr>
            <a:xfrm rot="-5400000">
              <a:off x="-403119" y="1763200"/>
              <a:ext cx="1015099" cy="3993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95"/>
                </a:lnSpc>
              </a:pPr>
              <a:r>
                <a:rPr lang="en-US" b="true" sz="1589">
                  <a:solidFill>
                    <a:srgbClr val="FFFFFF"/>
                  </a:solidFill>
                  <a:latin typeface="Klavika Bold"/>
                  <a:ea typeface="Klavika Bold"/>
                  <a:cs typeface="Klavika Bold"/>
                  <a:sym typeface="Klavika Bold"/>
                </a:rPr>
                <a:t>MWs</a:t>
              </a: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550813" y="2097690"/>
            <a:ext cx="4142429" cy="2318138"/>
            <a:chOff x="0" y="0"/>
            <a:chExt cx="1211318" cy="677864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1211318" cy="677864"/>
            </a:xfrm>
            <a:custGeom>
              <a:avLst/>
              <a:gdLst/>
              <a:ahLst/>
              <a:cxnLst/>
              <a:rect r="r" b="b" t="t" l="l"/>
              <a:pathLst>
                <a:path h="677864" w="1211318">
                  <a:moveTo>
                    <a:pt x="33641" y="0"/>
                  </a:moveTo>
                  <a:lnTo>
                    <a:pt x="1177677" y="0"/>
                  </a:lnTo>
                  <a:cubicBezTo>
                    <a:pt x="1196257" y="0"/>
                    <a:pt x="1211318" y="15061"/>
                    <a:pt x="1211318" y="33641"/>
                  </a:cubicBezTo>
                  <a:lnTo>
                    <a:pt x="1211318" y="644223"/>
                  </a:lnTo>
                  <a:cubicBezTo>
                    <a:pt x="1211318" y="653145"/>
                    <a:pt x="1207774" y="661702"/>
                    <a:pt x="1201465" y="668011"/>
                  </a:cubicBezTo>
                  <a:cubicBezTo>
                    <a:pt x="1195156" y="674320"/>
                    <a:pt x="1186599" y="677864"/>
                    <a:pt x="1177677" y="677864"/>
                  </a:cubicBezTo>
                  <a:lnTo>
                    <a:pt x="33641" y="677864"/>
                  </a:lnTo>
                  <a:cubicBezTo>
                    <a:pt x="15061" y="677864"/>
                    <a:pt x="0" y="662803"/>
                    <a:pt x="0" y="644223"/>
                  </a:cubicBezTo>
                  <a:lnTo>
                    <a:pt x="0" y="33641"/>
                  </a:lnTo>
                  <a:cubicBezTo>
                    <a:pt x="0" y="15061"/>
                    <a:pt x="15061" y="0"/>
                    <a:pt x="3364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52" id="52"/>
            <p:cNvSpPr txBox="true"/>
            <p:nvPr/>
          </p:nvSpPr>
          <p:spPr>
            <a:xfrm>
              <a:off x="0" y="-57150"/>
              <a:ext cx="1211318" cy="7350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sp>
        <p:nvSpPr>
          <p:cNvPr name="TextBox 53" id="53"/>
          <p:cNvSpPr txBox="true"/>
          <p:nvPr/>
        </p:nvSpPr>
        <p:spPr>
          <a:xfrm rot="0">
            <a:off x="11549879" y="8138295"/>
            <a:ext cx="6738121" cy="12365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4979" indent="-237490" lvl="1">
              <a:lnSpc>
                <a:spcPts val="2353"/>
              </a:lnSpc>
              <a:buFont typeface="Arial"/>
              <a:buChar char="•"/>
            </a:pPr>
            <a:r>
              <a:rPr lang="en-US" sz="2199">
                <a:solidFill>
                  <a:srgbClr val="006272"/>
                </a:solidFill>
                <a:latin typeface="Klavika Light"/>
                <a:ea typeface="Klavika Light"/>
                <a:cs typeface="Klavika Light"/>
                <a:sym typeface="Klavika Light"/>
              </a:rPr>
              <a:t>Aina enam tuleb elektrisüsteemis olla valmis sageduse, pinge ja võimsusvoogude kiireteks muutusteks </a:t>
            </a:r>
          </a:p>
          <a:p>
            <a:pPr algn="l" marL="474979" indent="-237490" lvl="1">
              <a:lnSpc>
                <a:spcPts val="2353"/>
              </a:lnSpc>
              <a:buFont typeface="Arial"/>
              <a:buChar char="•"/>
            </a:pPr>
            <a:r>
              <a:rPr lang="en-US" sz="2199">
                <a:solidFill>
                  <a:srgbClr val="006272"/>
                </a:solidFill>
                <a:latin typeface="Klavika Light"/>
                <a:ea typeface="Klavika Light"/>
                <a:cs typeface="Klavika Light"/>
                <a:sym typeface="Klavika Light"/>
              </a:rPr>
              <a:t>Taastamise kogemusest õppimine</a:t>
            </a:r>
          </a:p>
        </p:txBody>
      </p:sp>
      <p:sp>
        <p:nvSpPr>
          <p:cNvPr name="Freeform 54" id="54"/>
          <p:cNvSpPr/>
          <p:nvPr/>
        </p:nvSpPr>
        <p:spPr>
          <a:xfrm flipH="false" flipV="false" rot="0">
            <a:off x="16089753" y="9050486"/>
            <a:ext cx="2198247" cy="1236514"/>
          </a:xfrm>
          <a:custGeom>
            <a:avLst/>
            <a:gdLst/>
            <a:ahLst/>
            <a:cxnLst/>
            <a:rect r="r" b="b" t="t" l="l"/>
            <a:pathLst>
              <a:path h="1236514" w="2198247">
                <a:moveTo>
                  <a:pt x="0" y="0"/>
                </a:moveTo>
                <a:lnTo>
                  <a:pt x="2198247" y="0"/>
                </a:lnTo>
                <a:lnTo>
                  <a:pt x="2198247" y="1236514"/>
                </a:lnTo>
                <a:lnTo>
                  <a:pt x="0" y="12365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5" id="55"/>
          <p:cNvSpPr txBox="true"/>
          <p:nvPr/>
        </p:nvSpPr>
        <p:spPr>
          <a:xfrm rot="0">
            <a:off x="4926341" y="2234903"/>
            <a:ext cx="5022313" cy="21039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88622" indent="-194311" lvl="1">
              <a:lnSpc>
                <a:spcPts val="1872"/>
              </a:lnSpc>
              <a:buFont typeface="Arial"/>
              <a:buChar char="•"/>
            </a:pPr>
            <a:r>
              <a:rPr lang="en-US" sz="1800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Elering tagab pinge-, nurga- ja sagedusstabiilsuse ning hädaolukorra taastamise vastavalt Euroopa standarditele.</a:t>
            </a:r>
          </a:p>
          <a:p>
            <a:pPr algn="l">
              <a:lnSpc>
                <a:spcPts val="1872"/>
              </a:lnSpc>
            </a:pPr>
          </a:p>
          <a:p>
            <a:pPr algn="l" marL="388622" indent="-194311" lvl="1">
              <a:lnSpc>
                <a:spcPts val="1872"/>
              </a:lnSpc>
              <a:buFont typeface="Arial"/>
              <a:buChar char="•"/>
            </a:pPr>
            <a:r>
              <a:rPr lang="en-US" sz="1800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Täiendavalt on inertsi ja sagedusstabiilsuse tagamiseks paigaldatud sünkroonkompensaatorid Püssi, Kiisa ja Viru alajaamadesse, mis võimaldavad süsteemi tööpunkti stabiliseerida.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11404392" y="4571610"/>
            <a:ext cx="6013478" cy="8552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9"/>
              </a:lnSpc>
            </a:pPr>
            <a:r>
              <a:rPr lang="en-US" b="true" sz="2999">
                <a:solidFill>
                  <a:srgbClr val="006272"/>
                </a:solidFill>
                <a:latin typeface="Klavika Bold"/>
                <a:ea typeface="Klavika Bold"/>
                <a:cs typeface="Klavika Bold"/>
                <a:sym typeface="Klavika Bold"/>
              </a:rPr>
              <a:t>Kriisio</a:t>
            </a:r>
            <a:r>
              <a:rPr lang="en-US" b="true" sz="2999">
                <a:solidFill>
                  <a:srgbClr val="006272"/>
                </a:solidFill>
                <a:latin typeface="Klavika Bold"/>
                <a:ea typeface="Klavika Bold"/>
                <a:cs typeface="Klavika Bold"/>
                <a:sym typeface="Klavika Bold"/>
              </a:rPr>
              <a:t>lukordadeks on Eleringil välja töötatud tegevusplaanid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11404392" y="5537662"/>
            <a:ext cx="5352713" cy="1531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4979" indent="-237490" lvl="1">
              <a:lnSpc>
                <a:spcPts val="2353"/>
              </a:lnSpc>
              <a:buFont typeface="Arial"/>
              <a:buChar char="•"/>
            </a:pPr>
            <a:r>
              <a:rPr lang="en-US" sz="2199">
                <a:solidFill>
                  <a:srgbClr val="006272"/>
                </a:solidFill>
                <a:latin typeface="Klavika Light"/>
                <a:ea typeface="Klavika Light"/>
                <a:cs typeface="Klavika Light"/>
                <a:sym typeface="Klavika Light"/>
              </a:rPr>
              <a:t>Regulaarsed koostöötreeningud Eestis, Baltikumis ja Poolas</a:t>
            </a:r>
          </a:p>
          <a:p>
            <a:pPr algn="l" marL="474979" indent="-237490" lvl="1">
              <a:lnSpc>
                <a:spcPts val="2353"/>
              </a:lnSpc>
              <a:buFont typeface="Arial"/>
              <a:buChar char="•"/>
            </a:pPr>
            <a:r>
              <a:rPr lang="en-US" sz="2199">
                <a:solidFill>
                  <a:srgbClr val="006272"/>
                </a:solidFill>
                <a:latin typeface="Klavika Light"/>
                <a:ea typeface="Klavika Light"/>
                <a:cs typeface="Klavika Light"/>
                <a:sym typeface="Klavika Light"/>
              </a:rPr>
              <a:t>Saartalitlus</a:t>
            </a:r>
          </a:p>
          <a:p>
            <a:pPr algn="l" marL="474979" indent="-237490" lvl="1">
              <a:lnSpc>
                <a:spcPts val="2353"/>
              </a:lnSpc>
              <a:buFont typeface="Arial"/>
              <a:buChar char="•"/>
            </a:pPr>
            <a:r>
              <a:rPr lang="en-US" sz="2199">
                <a:solidFill>
                  <a:srgbClr val="006272"/>
                </a:solidFill>
                <a:latin typeface="Klavika Light"/>
                <a:ea typeface="Klavika Light"/>
                <a:cs typeface="Klavika Light"/>
                <a:sym typeface="Klavika Light"/>
              </a:rPr>
              <a:t>Tarbimise piiramine</a:t>
            </a:r>
          </a:p>
          <a:p>
            <a:pPr algn="l" marL="474979" indent="-237490" lvl="1">
              <a:lnSpc>
                <a:spcPts val="2353"/>
              </a:lnSpc>
              <a:buFont typeface="Arial"/>
              <a:buChar char="•"/>
            </a:pPr>
            <a:r>
              <a:rPr lang="en-US" sz="2199">
                <a:solidFill>
                  <a:srgbClr val="006272"/>
                </a:solidFill>
                <a:latin typeface="Klavika Light"/>
                <a:ea typeface="Klavika Light"/>
                <a:cs typeface="Klavika Light"/>
                <a:sym typeface="Klavika Light"/>
              </a:rPr>
              <a:t>Taaspingestamine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11404392" y="1287750"/>
            <a:ext cx="6571006" cy="2712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4979" indent="-237490" lvl="1">
              <a:lnSpc>
                <a:spcPts val="2353"/>
              </a:lnSpc>
              <a:buFont typeface="Arial"/>
              <a:buChar char="•"/>
            </a:pPr>
            <a:r>
              <a:rPr lang="en-US" sz="2199">
                <a:solidFill>
                  <a:srgbClr val="006272"/>
                </a:solidFill>
                <a:latin typeface="Klavika Light"/>
                <a:ea typeface="Klavika Light"/>
                <a:cs typeface="Klavika Light"/>
                <a:sym typeface="Klavika Light"/>
              </a:rPr>
              <a:t>Info- ja operatiivtehnoloogiasüsteemide integreerimine, küberkaitse tugevdamine ja varusüsteemide loomine tagavad elektrisüsteemi juhtimise ka kriisiolukorras.</a:t>
            </a:r>
          </a:p>
          <a:p>
            <a:pPr algn="l">
              <a:lnSpc>
                <a:spcPts val="2353"/>
              </a:lnSpc>
            </a:pPr>
          </a:p>
          <a:p>
            <a:pPr algn="l" marL="474979" indent="-237490" lvl="1">
              <a:lnSpc>
                <a:spcPts val="2353"/>
              </a:lnSpc>
              <a:buFont typeface="Arial"/>
              <a:buChar char="•"/>
            </a:pPr>
            <a:r>
              <a:rPr lang="en-US" sz="2199">
                <a:solidFill>
                  <a:srgbClr val="006272"/>
                </a:solidFill>
                <a:latin typeface="Klavika Light"/>
                <a:ea typeface="Klavika Light"/>
                <a:cs typeface="Klavika Light"/>
                <a:sym typeface="Klavika Light"/>
              </a:rPr>
              <a:t>Estfeedi andmevahetusplatvorm, bilansihaldustarkvara ja taastuvenergia arvestuse süsteemid aitavad muuta andmevood läbipaistvaks ning tõsta turu efektiivsust.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11404392" y="688077"/>
            <a:ext cx="6571006" cy="4724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79"/>
              </a:lnSpc>
            </a:pPr>
            <a:r>
              <a:rPr lang="en-US" b="true" sz="2999">
                <a:solidFill>
                  <a:srgbClr val="006272"/>
                </a:solidFill>
                <a:latin typeface="Klavika Bold"/>
                <a:ea typeface="Klavika Bold"/>
                <a:cs typeface="Klavika Bold"/>
                <a:sym typeface="Klavika Bold"/>
              </a:rPr>
              <a:t>Digi</a:t>
            </a:r>
            <a:r>
              <a:rPr lang="en-US" b="true" sz="2999">
                <a:solidFill>
                  <a:srgbClr val="006272"/>
                </a:solidFill>
                <a:latin typeface="Klavika Bold"/>
                <a:ea typeface="Klavika Bold"/>
                <a:cs typeface="Klavika Bold"/>
                <a:sym typeface="Klavika Bold"/>
              </a:rPr>
              <a:t>taalne töökindlus on üha olulisem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315652" y="4567153"/>
            <a:ext cx="10352938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b="true" sz="29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Inertsi hulk süsteemis on piisav nõudluse katmiseks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529012" y="675443"/>
            <a:ext cx="7713324" cy="4794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75"/>
              </a:lnSpc>
            </a:pPr>
            <a:r>
              <a:rPr lang="en-US" sz="3500" b="true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Süsteemi stabiilsuse tagamine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529012" y="1135872"/>
            <a:ext cx="8794658" cy="6725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14"/>
              </a:lnSpc>
            </a:pPr>
            <a:r>
              <a:rPr lang="en-US" sz="22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Eesti elektrisüsteemi töökindluse ja stabiilsuse tagamine on Eleringi keskne ülesanne, mida korraldatakse ööpäevaringselt juhtimiskeskusest. 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550813" y="2234903"/>
            <a:ext cx="3950093" cy="21039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88618" indent="-194309" lvl="1">
              <a:lnSpc>
                <a:spcPts val="1871"/>
              </a:lnSpc>
              <a:buFont typeface="Arial"/>
              <a:buChar char="•"/>
            </a:pPr>
            <a:r>
              <a:rPr lang="en-US" sz="17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Veebruaris 2025 lahkuti täielikult Venemaa elektrisüsteemist, millega tugevnes Eesti ja regiooni energiajulgeolek. </a:t>
            </a:r>
          </a:p>
          <a:p>
            <a:pPr algn="l">
              <a:lnSpc>
                <a:spcPts val="1871"/>
              </a:lnSpc>
            </a:pPr>
          </a:p>
          <a:p>
            <a:pPr algn="l" marL="388618" indent="-194309" lvl="1">
              <a:lnSpc>
                <a:spcPts val="1871"/>
              </a:lnSpc>
              <a:buFont typeface="Arial"/>
              <a:buChar char="•"/>
            </a:pPr>
            <a:r>
              <a:rPr lang="en-US" sz="17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Eesti süsteemihaldur tagab nüüd sagedusjuhtimise, andmevahetuse ja hädaolukorra taastamise vastavalt Euroopa standarditele. 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11404392" y="7640638"/>
            <a:ext cx="6013478" cy="464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9"/>
              </a:lnSpc>
            </a:pPr>
            <a:r>
              <a:rPr lang="en-US" b="true" sz="2999">
                <a:solidFill>
                  <a:srgbClr val="006272"/>
                </a:solidFill>
                <a:latin typeface="Klavika Bold"/>
                <a:ea typeface="Klavika Bold"/>
                <a:cs typeface="Klavika Bold"/>
                <a:sym typeface="Klavika Bold"/>
              </a:rPr>
              <a:t>Ib</a:t>
            </a:r>
            <a:r>
              <a:rPr lang="en-US" b="true" sz="2999">
                <a:solidFill>
                  <a:srgbClr val="006272"/>
                </a:solidFill>
                <a:latin typeface="Klavika Bold"/>
                <a:ea typeface="Klavika Bold"/>
                <a:cs typeface="Klavika Bold"/>
                <a:sym typeface="Klavika Bold"/>
              </a:rPr>
              <a:t>eeria kogemus 2025. aasta kevadel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3E5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6098" y="-167177"/>
            <a:ext cx="18757034" cy="10834865"/>
          </a:xfrm>
          <a:custGeom>
            <a:avLst/>
            <a:gdLst/>
            <a:ahLst/>
            <a:cxnLst/>
            <a:rect r="r" b="b" t="t" l="l"/>
            <a:pathLst>
              <a:path h="10834865" w="18757034">
                <a:moveTo>
                  <a:pt x="0" y="0"/>
                </a:moveTo>
                <a:lnTo>
                  <a:pt x="18757034" y="0"/>
                </a:lnTo>
                <a:lnTo>
                  <a:pt x="18757034" y="10834866"/>
                </a:lnTo>
                <a:lnTo>
                  <a:pt x="0" y="108348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572" t="-13307" r="-2568" b="-2710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928249" y="1752504"/>
            <a:ext cx="13730737" cy="13696410"/>
          </a:xfrm>
          <a:custGeom>
            <a:avLst/>
            <a:gdLst/>
            <a:ahLst/>
            <a:cxnLst/>
            <a:rect r="r" b="b" t="t" l="l"/>
            <a:pathLst>
              <a:path h="13696410" w="13730737">
                <a:moveTo>
                  <a:pt x="0" y="0"/>
                </a:moveTo>
                <a:lnTo>
                  <a:pt x="13730738" y="0"/>
                </a:lnTo>
                <a:lnTo>
                  <a:pt x="13730738" y="13696410"/>
                </a:lnTo>
                <a:lnTo>
                  <a:pt x="0" y="136964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904746" y="-66728"/>
            <a:ext cx="19535682" cy="10438893"/>
            <a:chOff x="0" y="0"/>
            <a:chExt cx="5145200" cy="274933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145200" cy="2749338"/>
            </a:xfrm>
            <a:custGeom>
              <a:avLst/>
              <a:gdLst/>
              <a:ahLst/>
              <a:cxnLst/>
              <a:rect r="r" b="b" t="t" l="l"/>
              <a:pathLst>
                <a:path h="2749338" w="5145200">
                  <a:moveTo>
                    <a:pt x="0" y="0"/>
                  </a:moveTo>
                  <a:lnTo>
                    <a:pt x="5145200" y="0"/>
                  </a:lnTo>
                  <a:lnTo>
                    <a:pt x="5145200" y="2749338"/>
                  </a:lnTo>
                  <a:lnTo>
                    <a:pt x="0" y="2749338"/>
                  </a:lnTo>
                  <a:close/>
                </a:path>
              </a:pathLst>
            </a:custGeom>
            <a:solidFill>
              <a:srgbClr val="000000">
                <a:alpha val="52941"/>
              </a:srgbClr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0"/>
              <a:ext cx="5145200" cy="284458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95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529012" y="2543782"/>
            <a:ext cx="8095896" cy="2882572"/>
            <a:chOff x="0" y="0"/>
            <a:chExt cx="2460585" cy="8761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460585" cy="876100"/>
            </a:xfrm>
            <a:custGeom>
              <a:avLst/>
              <a:gdLst/>
              <a:ahLst/>
              <a:cxnLst/>
              <a:rect r="r" b="b" t="t" l="l"/>
              <a:pathLst>
                <a:path h="876100" w="2460585">
                  <a:moveTo>
                    <a:pt x="16561" y="0"/>
                  </a:moveTo>
                  <a:lnTo>
                    <a:pt x="2444024" y="0"/>
                  </a:lnTo>
                  <a:cubicBezTo>
                    <a:pt x="2448416" y="0"/>
                    <a:pt x="2452629" y="1745"/>
                    <a:pt x="2455734" y="4851"/>
                  </a:cubicBezTo>
                  <a:cubicBezTo>
                    <a:pt x="2458840" y="7956"/>
                    <a:pt x="2460585" y="12169"/>
                    <a:pt x="2460585" y="16561"/>
                  </a:cubicBezTo>
                  <a:lnTo>
                    <a:pt x="2460585" y="859539"/>
                  </a:lnTo>
                  <a:cubicBezTo>
                    <a:pt x="2460585" y="863931"/>
                    <a:pt x="2458840" y="868144"/>
                    <a:pt x="2455734" y="871249"/>
                  </a:cubicBezTo>
                  <a:cubicBezTo>
                    <a:pt x="2452629" y="874355"/>
                    <a:pt x="2448416" y="876100"/>
                    <a:pt x="2444024" y="876100"/>
                  </a:cubicBezTo>
                  <a:lnTo>
                    <a:pt x="16561" y="876100"/>
                  </a:lnTo>
                  <a:cubicBezTo>
                    <a:pt x="12169" y="876100"/>
                    <a:pt x="7956" y="874355"/>
                    <a:pt x="4851" y="871249"/>
                  </a:cubicBezTo>
                  <a:cubicBezTo>
                    <a:pt x="1745" y="868144"/>
                    <a:pt x="0" y="863931"/>
                    <a:pt x="0" y="859539"/>
                  </a:cubicBezTo>
                  <a:lnTo>
                    <a:pt x="0" y="16561"/>
                  </a:lnTo>
                  <a:cubicBezTo>
                    <a:pt x="0" y="12169"/>
                    <a:pt x="1745" y="7956"/>
                    <a:pt x="4851" y="4851"/>
                  </a:cubicBezTo>
                  <a:cubicBezTo>
                    <a:pt x="7956" y="1745"/>
                    <a:pt x="12169" y="0"/>
                    <a:pt x="1656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47625"/>
              <a:ext cx="2460585" cy="923725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529012" y="6177030"/>
            <a:ext cx="8095896" cy="3241787"/>
            <a:chOff x="0" y="0"/>
            <a:chExt cx="2460585" cy="98527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60585" cy="985276"/>
            </a:xfrm>
            <a:custGeom>
              <a:avLst/>
              <a:gdLst/>
              <a:ahLst/>
              <a:cxnLst/>
              <a:rect r="r" b="b" t="t" l="l"/>
              <a:pathLst>
                <a:path h="985276" w="2460585">
                  <a:moveTo>
                    <a:pt x="16561" y="0"/>
                  </a:moveTo>
                  <a:lnTo>
                    <a:pt x="2444024" y="0"/>
                  </a:lnTo>
                  <a:cubicBezTo>
                    <a:pt x="2448416" y="0"/>
                    <a:pt x="2452629" y="1745"/>
                    <a:pt x="2455734" y="4851"/>
                  </a:cubicBezTo>
                  <a:cubicBezTo>
                    <a:pt x="2458840" y="7956"/>
                    <a:pt x="2460585" y="12169"/>
                    <a:pt x="2460585" y="16561"/>
                  </a:cubicBezTo>
                  <a:lnTo>
                    <a:pt x="2460585" y="968715"/>
                  </a:lnTo>
                  <a:cubicBezTo>
                    <a:pt x="2460585" y="973107"/>
                    <a:pt x="2458840" y="977320"/>
                    <a:pt x="2455734" y="980426"/>
                  </a:cubicBezTo>
                  <a:cubicBezTo>
                    <a:pt x="2452629" y="983531"/>
                    <a:pt x="2448416" y="985276"/>
                    <a:pt x="2444024" y="985276"/>
                  </a:cubicBezTo>
                  <a:lnTo>
                    <a:pt x="16561" y="985276"/>
                  </a:lnTo>
                  <a:cubicBezTo>
                    <a:pt x="12169" y="985276"/>
                    <a:pt x="7956" y="983531"/>
                    <a:pt x="4851" y="980426"/>
                  </a:cubicBezTo>
                  <a:cubicBezTo>
                    <a:pt x="1745" y="977320"/>
                    <a:pt x="0" y="973107"/>
                    <a:pt x="0" y="968715"/>
                  </a:cubicBezTo>
                  <a:lnTo>
                    <a:pt x="0" y="16561"/>
                  </a:lnTo>
                  <a:cubicBezTo>
                    <a:pt x="0" y="12169"/>
                    <a:pt x="1745" y="7956"/>
                    <a:pt x="4851" y="4851"/>
                  </a:cubicBezTo>
                  <a:cubicBezTo>
                    <a:pt x="7956" y="1745"/>
                    <a:pt x="12169" y="0"/>
                    <a:pt x="16561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2460585" cy="1032901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090913" y="7911939"/>
            <a:ext cx="3331680" cy="431595"/>
            <a:chOff x="0" y="0"/>
            <a:chExt cx="1012597" cy="13117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12597" cy="131175"/>
            </a:xfrm>
            <a:custGeom>
              <a:avLst/>
              <a:gdLst/>
              <a:ahLst/>
              <a:cxnLst/>
              <a:rect r="r" b="b" t="t" l="l"/>
              <a:pathLst>
                <a:path h="131175" w="1012597">
                  <a:moveTo>
                    <a:pt x="40243" y="0"/>
                  </a:moveTo>
                  <a:lnTo>
                    <a:pt x="972354" y="0"/>
                  </a:lnTo>
                  <a:cubicBezTo>
                    <a:pt x="994580" y="0"/>
                    <a:pt x="1012597" y="18017"/>
                    <a:pt x="1012597" y="40243"/>
                  </a:cubicBezTo>
                  <a:lnTo>
                    <a:pt x="1012597" y="90932"/>
                  </a:lnTo>
                  <a:cubicBezTo>
                    <a:pt x="1012597" y="101605"/>
                    <a:pt x="1008357" y="111841"/>
                    <a:pt x="1000810" y="119388"/>
                  </a:cubicBezTo>
                  <a:cubicBezTo>
                    <a:pt x="993263" y="126935"/>
                    <a:pt x="983027" y="131175"/>
                    <a:pt x="972354" y="131175"/>
                  </a:cubicBezTo>
                  <a:lnTo>
                    <a:pt x="40243" y="131175"/>
                  </a:lnTo>
                  <a:cubicBezTo>
                    <a:pt x="29570" y="131175"/>
                    <a:pt x="19334" y="126935"/>
                    <a:pt x="11787" y="119388"/>
                  </a:cubicBezTo>
                  <a:cubicBezTo>
                    <a:pt x="4240" y="111841"/>
                    <a:pt x="0" y="101605"/>
                    <a:pt x="0" y="90932"/>
                  </a:cubicBezTo>
                  <a:lnTo>
                    <a:pt x="0" y="40243"/>
                  </a:lnTo>
                  <a:cubicBezTo>
                    <a:pt x="0" y="29570"/>
                    <a:pt x="4240" y="19334"/>
                    <a:pt x="11787" y="11787"/>
                  </a:cubicBezTo>
                  <a:cubicBezTo>
                    <a:pt x="19334" y="4240"/>
                    <a:pt x="29570" y="0"/>
                    <a:pt x="40243" y="0"/>
                  </a:cubicBezTo>
                  <a:close/>
                </a:path>
              </a:pathLst>
            </a:custGeom>
            <a:solidFill>
              <a:srgbClr val="FFFFFF">
                <a:alpha val="97647"/>
              </a:srgbClr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1012597" cy="178800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583642" y="7911939"/>
            <a:ext cx="3331680" cy="431595"/>
            <a:chOff x="0" y="0"/>
            <a:chExt cx="1012597" cy="131175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012597" cy="131175"/>
            </a:xfrm>
            <a:custGeom>
              <a:avLst/>
              <a:gdLst/>
              <a:ahLst/>
              <a:cxnLst/>
              <a:rect r="r" b="b" t="t" l="l"/>
              <a:pathLst>
                <a:path h="131175" w="1012597">
                  <a:moveTo>
                    <a:pt x="40243" y="0"/>
                  </a:moveTo>
                  <a:lnTo>
                    <a:pt x="972354" y="0"/>
                  </a:lnTo>
                  <a:cubicBezTo>
                    <a:pt x="994580" y="0"/>
                    <a:pt x="1012597" y="18017"/>
                    <a:pt x="1012597" y="40243"/>
                  </a:cubicBezTo>
                  <a:lnTo>
                    <a:pt x="1012597" y="90932"/>
                  </a:lnTo>
                  <a:cubicBezTo>
                    <a:pt x="1012597" y="101605"/>
                    <a:pt x="1008357" y="111841"/>
                    <a:pt x="1000810" y="119388"/>
                  </a:cubicBezTo>
                  <a:cubicBezTo>
                    <a:pt x="993263" y="126935"/>
                    <a:pt x="983027" y="131175"/>
                    <a:pt x="972354" y="131175"/>
                  </a:cubicBezTo>
                  <a:lnTo>
                    <a:pt x="40243" y="131175"/>
                  </a:lnTo>
                  <a:cubicBezTo>
                    <a:pt x="29570" y="131175"/>
                    <a:pt x="19334" y="126935"/>
                    <a:pt x="11787" y="119388"/>
                  </a:cubicBezTo>
                  <a:cubicBezTo>
                    <a:pt x="4240" y="111841"/>
                    <a:pt x="0" y="101605"/>
                    <a:pt x="0" y="90932"/>
                  </a:cubicBezTo>
                  <a:lnTo>
                    <a:pt x="0" y="40243"/>
                  </a:lnTo>
                  <a:cubicBezTo>
                    <a:pt x="0" y="29570"/>
                    <a:pt x="4240" y="19334"/>
                    <a:pt x="11787" y="11787"/>
                  </a:cubicBezTo>
                  <a:cubicBezTo>
                    <a:pt x="19334" y="4240"/>
                    <a:pt x="29570" y="0"/>
                    <a:pt x="40243" y="0"/>
                  </a:cubicBezTo>
                  <a:close/>
                </a:path>
              </a:pathLst>
            </a:custGeom>
            <a:solidFill>
              <a:srgbClr val="FFFFFF">
                <a:alpha val="97647"/>
              </a:srgbClr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47625"/>
              <a:ext cx="1012597" cy="178800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469178" y="6177030"/>
            <a:ext cx="8284850" cy="2873456"/>
            <a:chOff x="0" y="0"/>
            <a:chExt cx="2518014" cy="873329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518014" cy="873329"/>
            </a:xfrm>
            <a:custGeom>
              <a:avLst/>
              <a:gdLst/>
              <a:ahLst/>
              <a:cxnLst/>
              <a:rect r="r" b="b" t="t" l="l"/>
              <a:pathLst>
                <a:path h="873329" w="2518014">
                  <a:moveTo>
                    <a:pt x="16183" y="0"/>
                  </a:moveTo>
                  <a:lnTo>
                    <a:pt x="2501830" y="0"/>
                  </a:lnTo>
                  <a:cubicBezTo>
                    <a:pt x="2506123" y="0"/>
                    <a:pt x="2510239" y="1705"/>
                    <a:pt x="2513274" y="4740"/>
                  </a:cubicBezTo>
                  <a:cubicBezTo>
                    <a:pt x="2516309" y="7775"/>
                    <a:pt x="2518014" y="11891"/>
                    <a:pt x="2518014" y="16183"/>
                  </a:cubicBezTo>
                  <a:lnTo>
                    <a:pt x="2518014" y="857146"/>
                  </a:lnTo>
                  <a:cubicBezTo>
                    <a:pt x="2518014" y="866084"/>
                    <a:pt x="2510768" y="873329"/>
                    <a:pt x="2501830" y="873329"/>
                  </a:cubicBezTo>
                  <a:lnTo>
                    <a:pt x="16183" y="873329"/>
                  </a:lnTo>
                  <a:cubicBezTo>
                    <a:pt x="11891" y="873329"/>
                    <a:pt x="7775" y="871624"/>
                    <a:pt x="4740" y="868589"/>
                  </a:cubicBezTo>
                  <a:cubicBezTo>
                    <a:pt x="1705" y="865554"/>
                    <a:pt x="0" y="861438"/>
                    <a:pt x="0" y="857146"/>
                  </a:cubicBezTo>
                  <a:lnTo>
                    <a:pt x="0" y="16183"/>
                  </a:lnTo>
                  <a:cubicBezTo>
                    <a:pt x="0" y="7245"/>
                    <a:pt x="7245" y="0"/>
                    <a:pt x="1618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47625"/>
              <a:ext cx="2518014" cy="920954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0">
            <a:off x="16089753" y="9050486"/>
            <a:ext cx="2198247" cy="1236514"/>
          </a:xfrm>
          <a:custGeom>
            <a:avLst/>
            <a:gdLst/>
            <a:ahLst/>
            <a:cxnLst/>
            <a:rect r="r" b="b" t="t" l="l"/>
            <a:pathLst>
              <a:path h="1236514" w="2198247">
                <a:moveTo>
                  <a:pt x="0" y="0"/>
                </a:moveTo>
                <a:lnTo>
                  <a:pt x="2198247" y="0"/>
                </a:lnTo>
                <a:lnTo>
                  <a:pt x="2198247" y="1236514"/>
                </a:lnTo>
                <a:lnTo>
                  <a:pt x="0" y="12365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529012" y="1859887"/>
            <a:ext cx="3805027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b="true" sz="29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Sisevõrgu </a:t>
            </a:r>
            <a:r>
              <a:rPr lang="en-US" b="true" sz="29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arendused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885290" y="2789583"/>
            <a:ext cx="4406215" cy="15457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39"/>
              </a:lnSpc>
            </a:pPr>
            <a:r>
              <a:rPr lang="en-US" b="true" sz="19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Euroopa Liidu taaste- ja vastupidavusrahastu (RRF) </a:t>
            </a:r>
            <a:r>
              <a:rPr lang="en-US" b="true" sz="19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projektid: </a:t>
            </a:r>
          </a:p>
          <a:p>
            <a:pPr algn="l">
              <a:lnSpc>
                <a:spcPts val="1926"/>
              </a:lnSpc>
            </a:pPr>
          </a:p>
          <a:p>
            <a:pPr algn="l" marL="388620" indent="-194310" lvl="1">
              <a:lnSpc>
                <a:spcPts val="1926"/>
              </a:lnSpc>
              <a:buFont typeface="Arial"/>
              <a:buChar char="•"/>
            </a:pPr>
            <a:r>
              <a:rPr lang="en-US" sz="18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Lihula 330/110 kV alajaam</a:t>
            </a:r>
          </a:p>
          <a:p>
            <a:pPr algn="l" marL="388620" indent="-194310" lvl="1">
              <a:lnSpc>
                <a:spcPts val="1926"/>
              </a:lnSpc>
              <a:buFont typeface="Arial"/>
              <a:buChar char="•"/>
            </a:pPr>
            <a:r>
              <a:rPr lang="en-US" sz="18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Kiisa–Paide–Mustvee 330 kV liinid</a:t>
            </a:r>
          </a:p>
          <a:p>
            <a:pPr algn="l" marL="388620" indent="-194310" lvl="1">
              <a:lnSpc>
                <a:spcPts val="1926"/>
              </a:lnSpc>
              <a:buFont typeface="Arial"/>
              <a:buChar char="•"/>
            </a:pPr>
            <a:r>
              <a:rPr lang="en-US" sz="18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110 kV liinide gabariitide tõstmine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291505" y="3095980"/>
            <a:ext cx="2637732" cy="12393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26"/>
              </a:lnSpc>
            </a:pPr>
            <a:r>
              <a:rPr lang="en-US" sz="1800">
                <a:solidFill>
                  <a:srgbClr val="B7CDCD"/>
                </a:solidFill>
                <a:latin typeface="Klavika Light"/>
                <a:ea typeface="Klavika Light"/>
                <a:cs typeface="Klavika Light"/>
                <a:sym typeface="Klavika Light"/>
              </a:rPr>
              <a:t>Need sammud vähendavad pingekõikumisi ning suurendavad oluliselt võrgu läbilaskevõimet ning töökindlust.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83603" y="4516348"/>
            <a:ext cx="7586714" cy="763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5"/>
              </a:lnSpc>
            </a:pPr>
            <a:r>
              <a:rPr lang="en-US" sz="17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Suuremad sisevõrgu arendused Tallinna, Tartu, Pärnu–Viljandimaa ja Kirde-Eesti piirkondades suurendavad tipukoormuse teenindamise võimekust, parandavad N-1 reserveeritavust ning toetavad transpordi ja tööstuse elektrifitseerimist.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469178" y="5733192"/>
            <a:ext cx="4851499" cy="4438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b="true" sz="29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P</a:t>
            </a:r>
            <a:r>
              <a:rPr lang="en-US" b="true" sz="29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iiriülesed projektid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529012" y="5603209"/>
            <a:ext cx="4900584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b="true" sz="29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Uus liitumiste ko</a:t>
            </a:r>
            <a:r>
              <a:rPr lang="en-US" b="true" sz="29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ntseptsioon 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657143" y="6437288"/>
            <a:ext cx="7723116" cy="5250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6"/>
              </a:lnSpc>
            </a:pPr>
            <a:r>
              <a:rPr lang="en-US" sz="1800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Uus liitumiste kontseptsioon ja elektrituruseaduse muudat</a:t>
            </a:r>
            <a:r>
              <a:rPr lang="en-US" sz="1800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us võimaldavad võrgu ettearendamist. See toetab tarbimis- ja tootmisvõimsuse kasvu.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171437" y="7095656"/>
            <a:ext cx="6663359" cy="622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99"/>
              </a:lnSpc>
            </a:pPr>
            <a:r>
              <a:rPr lang="en-US" b="true" sz="19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Fikseeritud liitumistasu alates juulist 2025 tagab arendajatele kiirema, soodsama ja ettenähtava kuluga liitumise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484211" y="7974080"/>
            <a:ext cx="2522222" cy="3282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40"/>
              </a:lnSpc>
            </a:pPr>
            <a:r>
              <a:rPr lang="en-US" b="true" sz="2000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110 kV – 65 000 </a:t>
            </a:r>
            <a:r>
              <a:rPr lang="en-US" sz="2000">
                <a:solidFill>
                  <a:srgbClr val="F2A900"/>
                </a:solidFill>
                <a:latin typeface="Klavika"/>
                <a:ea typeface="Klavika"/>
                <a:cs typeface="Klavika"/>
                <a:sym typeface="Klavika"/>
              </a:rPr>
              <a:t>€/MVA</a:t>
            </a:r>
            <a:r>
              <a:rPr lang="en-US" b="true" sz="2000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 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4809363" y="7974080"/>
            <a:ext cx="2857377" cy="3282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40"/>
              </a:lnSpc>
            </a:pPr>
            <a:r>
              <a:rPr lang="en-US" b="true" sz="2000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330 kV – 12 000 </a:t>
            </a:r>
            <a:r>
              <a:rPr lang="en-US" sz="2000">
                <a:solidFill>
                  <a:srgbClr val="F2A900"/>
                </a:solidFill>
                <a:latin typeface="Klavika"/>
                <a:ea typeface="Klavika"/>
                <a:cs typeface="Klavika"/>
                <a:sym typeface="Klavika"/>
              </a:rPr>
              <a:t>€/MVA</a:t>
            </a:r>
            <a:r>
              <a:rPr lang="en-US" b="true" sz="2000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 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240114" y="8514984"/>
            <a:ext cx="6632828" cy="763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5"/>
              </a:lnSpc>
            </a:pPr>
            <a:r>
              <a:rPr lang="en-US" sz="1799">
                <a:solidFill>
                  <a:srgbClr val="B7CDCD"/>
                </a:solidFill>
                <a:latin typeface="Klavika Light"/>
                <a:ea typeface="Klavika Light"/>
                <a:cs typeface="Klavika Light"/>
                <a:sym typeface="Klavika Light"/>
              </a:rPr>
              <a:t>Need sammud </a:t>
            </a:r>
            <a:r>
              <a:rPr lang="en-US" sz="1799">
                <a:solidFill>
                  <a:srgbClr val="B7CDCD"/>
                </a:solidFill>
                <a:latin typeface="Klavika Light"/>
                <a:ea typeface="Klavika Light"/>
                <a:cs typeface="Klavika Light"/>
                <a:sym typeface="Klavika Light"/>
              </a:rPr>
              <a:t>võimaldavad liita vajalikud uued reservelektrijaamad, säilitades samal ajal kõrge varustuskindluse ja energiajulgeoleku ka kiire taastuvenergia kasvu tingimustes. 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9469178" y="2515207"/>
            <a:ext cx="8284850" cy="21949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39"/>
              </a:lnSpc>
            </a:pPr>
            <a:r>
              <a:rPr lang="en-US" sz="199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Valmimas on Elektrilevi ja Eleringi ühine arengukava, mil</a:t>
            </a:r>
            <a:r>
              <a:rPr lang="en-US" sz="199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le eesmärgiks on saavutada ühiskondlik kogukulude kokkuhoid ühiste investeeringute ja tehniliste lahenduste optimeerimise kaudu. </a:t>
            </a:r>
          </a:p>
          <a:p>
            <a:pPr algn="l">
              <a:lnSpc>
                <a:spcPts val="2139"/>
              </a:lnSpc>
            </a:pPr>
          </a:p>
          <a:p>
            <a:pPr algn="l">
              <a:lnSpc>
                <a:spcPts val="2139"/>
              </a:lnSpc>
            </a:pPr>
            <a:r>
              <a:rPr lang="en-US" sz="199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Optimeeritakse just ühiskonna jaoks lõpplahenduste kogukulusid, mitte ei otsita ettevõtete jaoks kõige soodsamaid lahendusi. </a:t>
            </a:r>
          </a:p>
          <a:p>
            <a:pPr algn="l">
              <a:lnSpc>
                <a:spcPts val="2139"/>
              </a:lnSpc>
            </a:pPr>
          </a:p>
          <a:p>
            <a:pPr algn="l">
              <a:lnSpc>
                <a:spcPts val="2139"/>
              </a:lnSpc>
            </a:pPr>
            <a:r>
              <a:rPr lang="en-US" sz="199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Kokkuhoid elektri lõpptarbijale 2026-2030. aastatel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529012" y="828662"/>
            <a:ext cx="7713324" cy="4794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75"/>
              </a:lnSpc>
            </a:pPr>
            <a:r>
              <a:rPr lang="en-US" sz="3500" b="true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Elek</a:t>
            </a:r>
            <a:r>
              <a:rPr lang="en-US" sz="3500" b="true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trivõrgu piisavus 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529012" y="1226062"/>
            <a:ext cx="14181644" cy="4692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4"/>
              </a:lnSpc>
            </a:pPr>
            <a:r>
              <a:rPr lang="en-US" sz="22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Eleringi võrgu töökindlus on jätkuvalt kõrgel tasemel. 2024. aastal oli see 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9328544" y="1059082"/>
            <a:ext cx="2178804" cy="7651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b="true" sz="3999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99,999%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9921476" y="6437288"/>
            <a:ext cx="7503316" cy="15333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1"/>
              </a:lnSpc>
            </a:pPr>
            <a:r>
              <a:rPr lang="en-US" sz="2599" b="true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EstLink 3</a:t>
            </a:r>
          </a:p>
          <a:p>
            <a:pPr algn="l">
              <a:lnSpc>
                <a:spcPts val="2139"/>
              </a:lnSpc>
            </a:pPr>
            <a:r>
              <a:rPr lang="en-US" sz="199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Riiklikud eriplaneeringud algatatud, investeeringuotsus 2027-2028</a:t>
            </a:r>
          </a:p>
          <a:p>
            <a:pPr algn="l">
              <a:lnSpc>
                <a:spcPts val="1926"/>
              </a:lnSpc>
            </a:pPr>
          </a:p>
          <a:p>
            <a:pPr algn="l">
              <a:lnSpc>
                <a:spcPts val="2781"/>
              </a:lnSpc>
            </a:pPr>
            <a:r>
              <a:rPr lang="en-US" sz="2599" b="true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Eesti–Läti 4. ühendus</a:t>
            </a:r>
          </a:p>
          <a:p>
            <a:pPr algn="l">
              <a:lnSpc>
                <a:spcPts val="2139"/>
              </a:lnSpc>
            </a:pPr>
            <a:r>
              <a:rPr lang="en-US" sz="1999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Käimas keskkonnamõjude hindamine, investeeringuotsus 2027–2028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0802489" y="8179778"/>
            <a:ext cx="5618229" cy="594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39"/>
              </a:lnSpc>
            </a:pPr>
            <a:r>
              <a:rPr lang="en-US" sz="19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U</a:t>
            </a:r>
            <a:r>
              <a:rPr lang="en-US" sz="19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ued ühendused suurendavad piirkonna varustuskindlust, turu sidusust ja liitumise võimalusi.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4905809" y="4135348"/>
            <a:ext cx="690105" cy="6991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 b="true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50 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5460020" y="4372555"/>
            <a:ext cx="1579061" cy="3921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7"/>
              </a:lnSpc>
            </a:pPr>
            <a:r>
              <a:rPr lang="en-US" sz="2399">
                <a:solidFill>
                  <a:srgbClr val="F2A900"/>
                </a:solidFill>
                <a:latin typeface="Klavika"/>
                <a:ea typeface="Klavika"/>
                <a:cs typeface="Klavika"/>
                <a:sym typeface="Klavika"/>
              </a:rPr>
              <a:t>MEUR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996109" y="7527130"/>
            <a:ext cx="7263191" cy="1593143"/>
            <a:chOff x="0" y="0"/>
            <a:chExt cx="1886233" cy="41373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86234" cy="413736"/>
            </a:xfrm>
            <a:custGeom>
              <a:avLst/>
              <a:gdLst/>
              <a:ahLst/>
              <a:cxnLst/>
              <a:rect r="r" b="b" t="t" l="l"/>
              <a:pathLst>
                <a:path h="413736" w="1886234">
                  <a:moveTo>
                    <a:pt x="18460" y="0"/>
                  </a:moveTo>
                  <a:lnTo>
                    <a:pt x="1867774" y="0"/>
                  </a:lnTo>
                  <a:cubicBezTo>
                    <a:pt x="1872670" y="0"/>
                    <a:pt x="1877365" y="1945"/>
                    <a:pt x="1880827" y="5407"/>
                  </a:cubicBezTo>
                  <a:cubicBezTo>
                    <a:pt x="1884289" y="8869"/>
                    <a:pt x="1886234" y="13564"/>
                    <a:pt x="1886234" y="18460"/>
                  </a:cubicBezTo>
                  <a:lnTo>
                    <a:pt x="1886234" y="395276"/>
                  </a:lnTo>
                  <a:cubicBezTo>
                    <a:pt x="1886234" y="405471"/>
                    <a:pt x="1877969" y="413736"/>
                    <a:pt x="1867774" y="413736"/>
                  </a:cubicBezTo>
                  <a:lnTo>
                    <a:pt x="18460" y="413736"/>
                  </a:lnTo>
                  <a:cubicBezTo>
                    <a:pt x="13564" y="413736"/>
                    <a:pt x="8869" y="411791"/>
                    <a:pt x="5407" y="408329"/>
                  </a:cubicBezTo>
                  <a:cubicBezTo>
                    <a:pt x="1945" y="404867"/>
                    <a:pt x="0" y="400172"/>
                    <a:pt x="0" y="395276"/>
                  </a:cubicBezTo>
                  <a:lnTo>
                    <a:pt x="0" y="18460"/>
                  </a:lnTo>
                  <a:cubicBezTo>
                    <a:pt x="0" y="13564"/>
                    <a:pt x="1945" y="8869"/>
                    <a:pt x="5407" y="5407"/>
                  </a:cubicBezTo>
                  <a:cubicBezTo>
                    <a:pt x="8869" y="1945"/>
                    <a:pt x="13564" y="0"/>
                    <a:pt x="18460" y="0"/>
                  </a:cubicBezTo>
                  <a:close/>
                </a:path>
              </a:pathLst>
            </a:custGeom>
            <a:solidFill>
              <a:srgbClr val="FFFFFF">
                <a:alpha val="47843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1886233" cy="461361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984595" y="2621438"/>
            <a:ext cx="7268948" cy="1940579"/>
            <a:chOff x="0" y="0"/>
            <a:chExt cx="1887729" cy="50396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87729" cy="503964"/>
            </a:xfrm>
            <a:custGeom>
              <a:avLst/>
              <a:gdLst/>
              <a:ahLst/>
              <a:cxnLst/>
              <a:rect r="r" b="b" t="t" l="l"/>
              <a:pathLst>
                <a:path h="503964" w="1887729">
                  <a:moveTo>
                    <a:pt x="18445" y="0"/>
                  </a:moveTo>
                  <a:lnTo>
                    <a:pt x="1869284" y="0"/>
                  </a:lnTo>
                  <a:cubicBezTo>
                    <a:pt x="1874176" y="0"/>
                    <a:pt x="1878867" y="1943"/>
                    <a:pt x="1882326" y="5402"/>
                  </a:cubicBezTo>
                  <a:cubicBezTo>
                    <a:pt x="1885785" y="8862"/>
                    <a:pt x="1887729" y="13553"/>
                    <a:pt x="1887729" y="18445"/>
                  </a:cubicBezTo>
                  <a:lnTo>
                    <a:pt x="1887729" y="485519"/>
                  </a:lnTo>
                  <a:cubicBezTo>
                    <a:pt x="1887729" y="495706"/>
                    <a:pt x="1879471" y="503964"/>
                    <a:pt x="1869284" y="503964"/>
                  </a:cubicBezTo>
                  <a:lnTo>
                    <a:pt x="18445" y="503964"/>
                  </a:lnTo>
                  <a:cubicBezTo>
                    <a:pt x="8258" y="503964"/>
                    <a:pt x="0" y="495706"/>
                    <a:pt x="0" y="485519"/>
                  </a:cubicBezTo>
                  <a:lnTo>
                    <a:pt x="0" y="18445"/>
                  </a:lnTo>
                  <a:cubicBezTo>
                    <a:pt x="0" y="8258"/>
                    <a:pt x="8258" y="0"/>
                    <a:pt x="18445" y="0"/>
                  </a:cubicBezTo>
                  <a:close/>
                </a:path>
              </a:pathLst>
            </a:custGeom>
            <a:solidFill>
              <a:srgbClr val="FFFFFF">
                <a:alpha val="47843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1887729" cy="551589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089753" y="9050486"/>
            <a:ext cx="2198247" cy="1236514"/>
          </a:xfrm>
          <a:custGeom>
            <a:avLst/>
            <a:gdLst/>
            <a:ahLst/>
            <a:cxnLst/>
            <a:rect r="r" b="b" t="t" l="l"/>
            <a:pathLst>
              <a:path h="1236514" w="2198247">
                <a:moveTo>
                  <a:pt x="0" y="0"/>
                </a:moveTo>
                <a:lnTo>
                  <a:pt x="2198247" y="0"/>
                </a:lnTo>
                <a:lnTo>
                  <a:pt x="2198247" y="1236514"/>
                </a:lnTo>
                <a:lnTo>
                  <a:pt x="0" y="12365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023439" y="4300547"/>
            <a:ext cx="8048579" cy="5187991"/>
            <a:chOff x="0" y="0"/>
            <a:chExt cx="2353545" cy="151705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53545" cy="1517059"/>
            </a:xfrm>
            <a:custGeom>
              <a:avLst/>
              <a:gdLst/>
              <a:ahLst/>
              <a:cxnLst/>
              <a:rect r="r" b="b" t="t" l="l"/>
              <a:pathLst>
                <a:path h="1517059" w="2353545">
                  <a:moveTo>
                    <a:pt x="17314" y="0"/>
                  </a:moveTo>
                  <a:lnTo>
                    <a:pt x="2336230" y="0"/>
                  </a:lnTo>
                  <a:cubicBezTo>
                    <a:pt x="2340822" y="0"/>
                    <a:pt x="2345226" y="1824"/>
                    <a:pt x="2348473" y="5071"/>
                  </a:cubicBezTo>
                  <a:cubicBezTo>
                    <a:pt x="2351720" y="8318"/>
                    <a:pt x="2353545" y="12722"/>
                    <a:pt x="2353545" y="17314"/>
                  </a:cubicBezTo>
                  <a:lnTo>
                    <a:pt x="2353545" y="1499745"/>
                  </a:lnTo>
                  <a:cubicBezTo>
                    <a:pt x="2353545" y="1504337"/>
                    <a:pt x="2351720" y="1508741"/>
                    <a:pt x="2348473" y="1511988"/>
                  </a:cubicBezTo>
                  <a:cubicBezTo>
                    <a:pt x="2345226" y="1515235"/>
                    <a:pt x="2340822" y="1517059"/>
                    <a:pt x="2336230" y="1517059"/>
                  </a:cubicBezTo>
                  <a:lnTo>
                    <a:pt x="17314" y="1517059"/>
                  </a:lnTo>
                  <a:cubicBezTo>
                    <a:pt x="12722" y="1517059"/>
                    <a:pt x="8318" y="1515235"/>
                    <a:pt x="5071" y="1511988"/>
                  </a:cubicBezTo>
                  <a:cubicBezTo>
                    <a:pt x="1824" y="1508741"/>
                    <a:pt x="0" y="1504337"/>
                    <a:pt x="0" y="1499745"/>
                  </a:cubicBezTo>
                  <a:lnTo>
                    <a:pt x="0" y="17314"/>
                  </a:lnTo>
                  <a:cubicBezTo>
                    <a:pt x="0" y="12722"/>
                    <a:pt x="1824" y="8318"/>
                    <a:pt x="5071" y="5071"/>
                  </a:cubicBezTo>
                  <a:cubicBezTo>
                    <a:pt x="8318" y="1824"/>
                    <a:pt x="12722" y="0"/>
                    <a:pt x="1731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2353545" cy="15742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990352" y="5301399"/>
            <a:ext cx="7263191" cy="1593143"/>
            <a:chOff x="0" y="0"/>
            <a:chExt cx="1886233" cy="41373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886234" cy="413736"/>
            </a:xfrm>
            <a:custGeom>
              <a:avLst/>
              <a:gdLst/>
              <a:ahLst/>
              <a:cxnLst/>
              <a:rect r="r" b="b" t="t" l="l"/>
              <a:pathLst>
                <a:path h="413736" w="1886234">
                  <a:moveTo>
                    <a:pt x="18460" y="0"/>
                  </a:moveTo>
                  <a:lnTo>
                    <a:pt x="1867774" y="0"/>
                  </a:lnTo>
                  <a:cubicBezTo>
                    <a:pt x="1872670" y="0"/>
                    <a:pt x="1877365" y="1945"/>
                    <a:pt x="1880827" y="5407"/>
                  </a:cubicBezTo>
                  <a:cubicBezTo>
                    <a:pt x="1884289" y="8869"/>
                    <a:pt x="1886234" y="13564"/>
                    <a:pt x="1886234" y="18460"/>
                  </a:cubicBezTo>
                  <a:lnTo>
                    <a:pt x="1886234" y="395276"/>
                  </a:lnTo>
                  <a:cubicBezTo>
                    <a:pt x="1886234" y="405471"/>
                    <a:pt x="1877969" y="413736"/>
                    <a:pt x="1867774" y="413736"/>
                  </a:cubicBezTo>
                  <a:lnTo>
                    <a:pt x="18460" y="413736"/>
                  </a:lnTo>
                  <a:cubicBezTo>
                    <a:pt x="13564" y="413736"/>
                    <a:pt x="8869" y="411791"/>
                    <a:pt x="5407" y="408329"/>
                  </a:cubicBezTo>
                  <a:cubicBezTo>
                    <a:pt x="1945" y="404867"/>
                    <a:pt x="0" y="400172"/>
                    <a:pt x="0" y="395276"/>
                  </a:cubicBezTo>
                  <a:lnTo>
                    <a:pt x="0" y="18460"/>
                  </a:lnTo>
                  <a:cubicBezTo>
                    <a:pt x="0" y="13564"/>
                    <a:pt x="1945" y="8869"/>
                    <a:pt x="5407" y="5407"/>
                  </a:cubicBezTo>
                  <a:cubicBezTo>
                    <a:pt x="8869" y="1945"/>
                    <a:pt x="13564" y="0"/>
                    <a:pt x="18460" y="0"/>
                  </a:cubicBezTo>
                  <a:close/>
                </a:path>
              </a:pathLst>
            </a:custGeom>
            <a:solidFill>
              <a:srgbClr val="FFFFFF">
                <a:alpha val="47843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1886233" cy="461361"/>
            </a:xfrm>
            <a:prstGeom prst="rect">
              <a:avLst/>
            </a:prstGeom>
          </p:spPr>
          <p:txBody>
            <a:bodyPr anchor="ctr" rtlCol="false" tIns="48876" lIns="48876" bIns="48876" rIns="48876"/>
            <a:lstStyle/>
            <a:p>
              <a:pPr algn="ctr">
                <a:lnSpc>
                  <a:spcPts val="1751"/>
                </a:lnSpc>
              </a:pP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-400516" y="-126308"/>
            <a:ext cx="18863353" cy="10545276"/>
          </a:xfrm>
          <a:custGeom>
            <a:avLst/>
            <a:gdLst/>
            <a:ahLst/>
            <a:cxnLst/>
            <a:rect r="r" b="b" t="t" l="l"/>
            <a:pathLst>
              <a:path h="10545276" w="18863353">
                <a:moveTo>
                  <a:pt x="0" y="0"/>
                </a:moveTo>
                <a:lnTo>
                  <a:pt x="18863353" y="0"/>
                </a:lnTo>
                <a:lnTo>
                  <a:pt x="18863353" y="10545276"/>
                </a:lnTo>
                <a:lnTo>
                  <a:pt x="0" y="105452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8000"/>
            </a:blip>
            <a:stretch>
              <a:fillRect l="-22438" t="-12266" r="0" b="-33926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028700" y="3656834"/>
            <a:ext cx="3253498" cy="580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2"/>
              </a:lnSpc>
              <a:spcBef>
                <a:spcPct val="0"/>
              </a:spcBef>
            </a:pPr>
            <a:r>
              <a:rPr lang="en-US" b="true" sz="3001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Olulised </a:t>
            </a:r>
            <a:r>
              <a:rPr lang="en-US" b="true" sz="3001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arengud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996109" y="6980267"/>
            <a:ext cx="3151650" cy="478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09"/>
              </a:lnSpc>
            </a:pPr>
            <a:r>
              <a:rPr lang="en-US" b="true" sz="29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Õppetunnid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191358" y="2743712"/>
            <a:ext cx="6935424" cy="16877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8158" indent="-259079" lvl="1">
              <a:lnSpc>
                <a:spcPts val="2567"/>
              </a:lnSpc>
              <a:buFont typeface="Arial"/>
              <a:buChar char="•"/>
            </a:pPr>
            <a:r>
              <a:rPr lang="en-US" sz="23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Taristu monitoorimine, kaitsmine ja taastamine​</a:t>
            </a:r>
          </a:p>
          <a:p>
            <a:pPr algn="l" marL="518158" indent="-259079" lvl="1">
              <a:lnSpc>
                <a:spcPts val="2567"/>
              </a:lnSpc>
              <a:buFont typeface="Arial"/>
              <a:buChar char="•"/>
            </a:pPr>
            <a:r>
              <a:rPr lang="en-US" sz="23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J</a:t>
            </a:r>
            <a:r>
              <a:rPr lang="en-US" sz="23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uhitavad tootmisvõimsused ​</a:t>
            </a:r>
          </a:p>
          <a:p>
            <a:pPr algn="l" marL="518158" indent="-259079" lvl="1">
              <a:lnSpc>
                <a:spcPts val="2567"/>
              </a:lnSpc>
              <a:buFont typeface="Arial"/>
              <a:buChar char="•"/>
            </a:pPr>
            <a:r>
              <a:rPr lang="en-US" sz="23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Piisavad kütusevarud ​</a:t>
            </a:r>
          </a:p>
          <a:p>
            <a:pPr algn="l" marL="518158" indent="-259079" lvl="1">
              <a:lnSpc>
                <a:spcPts val="2567"/>
              </a:lnSpc>
              <a:buFont typeface="Arial"/>
              <a:buChar char="•"/>
            </a:pPr>
            <a:r>
              <a:rPr lang="en-US" sz="23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Elektrisüsteemi nullist taaskäivitamise võimekus​</a:t>
            </a:r>
          </a:p>
          <a:p>
            <a:pPr algn="l" marL="518158" indent="-259079" lvl="1">
              <a:lnSpc>
                <a:spcPts val="2567"/>
              </a:lnSpc>
              <a:buFont typeface="Arial"/>
              <a:buChar char="•"/>
            </a:pPr>
            <a:r>
              <a:rPr lang="en-US" sz="23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Protseduurid ja treeningud ​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197115" y="7789576"/>
            <a:ext cx="6935424" cy="10399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8160" indent="-259080" lvl="1">
              <a:lnSpc>
                <a:spcPts val="2568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Me</a:t>
            </a:r>
            <a:r>
              <a:rPr lang="en-US" sz="2400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retaristu intsidendid</a:t>
            </a:r>
          </a:p>
          <a:p>
            <a:pPr algn="l" marL="518160" indent="-259080" lvl="1">
              <a:lnSpc>
                <a:spcPts val="2568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Venemaa </a:t>
            </a:r>
            <a:r>
              <a:rPr lang="en-US" sz="2400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agressioon Ukrainas​</a:t>
            </a:r>
          </a:p>
          <a:p>
            <a:pPr algn="l" marL="518160" indent="-259080" lvl="1">
              <a:lnSpc>
                <a:spcPts val="2568"/>
              </a:lnSpc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Ibeeria poolsaare kogemused​ 2025. aasta kevad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990352" y="2038872"/>
            <a:ext cx="6193710" cy="47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09"/>
              </a:lnSpc>
            </a:pPr>
            <a:r>
              <a:rPr lang="en-US" sz="2999" b="true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Tugevdamist v</a:t>
            </a:r>
            <a:r>
              <a:rPr lang="en-US" b="true" sz="29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ajavad</a:t>
            </a:r>
            <a:r>
              <a:rPr lang="en-US" b="true" sz="2999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 võimekused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28700" y="2133088"/>
            <a:ext cx="8043317" cy="1270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15"/>
              </a:lnSpc>
            </a:pPr>
            <a:r>
              <a:rPr lang="en-US" sz="21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Balti riigid on aastaid tegutsenud suurema energiajulgeoleku tagamise suunas, mis põhineb Euroopa koostööl, mitmekesistel allikatel ja maailmaturu ühendustel – sealhulgas elektrivõrkude sünkroniseerimisel Mandri-Euroopaga ja gaasitaristu ümberkujundamisel.​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28700" y="647687"/>
            <a:ext cx="7713324" cy="4794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75"/>
              </a:lnSpc>
            </a:pPr>
            <a:r>
              <a:rPr lang="en-US" sz="3500" b="true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Ene</a:t>
            </a:r>
            <a:r>
              <a:rPr lang="en-US" sz="3500" b="true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rgiajulgeolek ja kriisivalmidus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28700" y="1114236"/>
            <a:ext cx="16230600" cy="632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09"/>
              </a:lnSpc>
            </a:pPr>
            <a:r>
              <a:rPr lang="en-US" sz="2199" b="true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Energiajulgeolek </a:t>
            </a:r>
            <a:r>
              <a:rPr lang="en-US" sz="21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koosneb peamiselt kriisivalmidusest, võimekusest ise hakkama saada, piisavast seotusest Euroopa naabritega. ​</a:t>
            </a:r>
          </a:p>
          <a:p>
            <a:pPr algn="l">
              <a:lnSpc>
                <a:spcPts val="2309"/>
              </a:lnSpc>
            </a:pPr>
            <a:r>
              <a:rPr lang="en-US" sz="2199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Omavaheline integratsioon EL riikide vahel vähendab sõltuvust kolmandatest riikidest.​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85325" y="4533442"/>
            <a:ext cx="6846720" cy="10399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9"/>
              </a:lnSpc>
            </a:pPr>
            <a:r>
              <a:rPr lang="en-US" sz="2401" b="true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Balti riigid sünk</a:t>
            </a:r>
            <a:r>
              <a:rPr lang="en-US" b="true" sz="2401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roniseeriti Mandri-Euroopa elektrivõrkudega</a:t>
            </a:r>
            <a:r>
              <a:rPr lang="en-US" sz="2401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 → sõltuvus Venemaast ja Valgevenest lõppes.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85325" y="8062660"/>
            <a:ext cx="7071016" cy="10399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8"/>
              </a:lnSpc>
            </a:pPr>
            <a:r>
              <a:rPr lang="en-US" sz="24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Vene gaasist loobumine → </a:t>
            </a:r>
            <a:r>
              <a:rPr lang="en-US" sz="2400" b="true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uued ühe</a:t>
            </a:r>
            <a:r>
              <a:rPr lang="en-US" b="true" sz="2400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ndused ja LNG terminalid</a:t>
            </a:r>
            <a:r>
              <a:rPr lang="en-US" b="true" sz="2400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 </a:t>
            </a:r>
            <a:r>
              <a:rPr lang="en-US" sz="24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(GIPL, Klaipėda, Inkoo) </a:t>
            </a:r>
            <a:r>
              <a:rPr lang="en-US" b="true" sz="2400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tagavad sõltumatu energiavarustuse.</a:t>
            </a:r>
            <a:r>
              <a:rPr lang="en-US" b="true" sz="2400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385325" y="5925796"/>
            <a:ext cx="7686693" cy="7160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8"/>
              </a:lnSpc>
            </a:pPr>
            <a:r>
              <a:rPr lang="en-US" sz="24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Saartalitluse teenu</a:t>
            </a:r>
            <a:r>
              <a:rPr lang="en-US" sz="24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se hankimisega </a:t>
            </a:r>
            <a:r>
              <a:rPr lang="en-US" b="true" sz="2400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tagame kodumaise tootmis-võimsuse kriisiolukordadeks.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385325" y="6994228"/>
            <a:ext cx="7235246" cy="7160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8"/>
              </a:lnSpc>
            </a:pPr>
            <a:r>
              <a:rPr lang="en-US" sz="24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Sagedusreservide pikaajalise</a:t>
            </a:r>
            <a:r>
              <a:rPr lang="en-US" sz="2400">
                <a:solidFill>
                  <a:srgbClr val="FFFFFF"/>
                </a:solidFill>
                <a:latin typeface="Klavika"/>
                <a:ea typeface="Klavika"/>
                <a:cs typeface="Klavika"/>
                <a:sym typeface="Klavika"/>
              </a:rPr>
              <a:t> hanke </a:t>
            </a:r>
            <a:r>
              <a:rPr lang="en-US" b="true" sz="2400">
                <a:solidFill>
                  <a:srgbClr val="F2A900"/>
                </a:solidFill>
                <a:latin typeface="Klavika Bold"/>
                <a:ea typeface="Klavika Bold"/>
                <a:cs typeface="Klavika Bold"/>
                <a:sym typeface="Klavika Bold"/>
              </a:rPr>
              <a:t>tulemusel lisandub Eestisse nii gaasielektrijaamu kui ka akusid.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661283" y="5519996"/>
            <a:ext cx="6007089" cy="11270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82"/>
              </a:lnSpc>
            </a:pPr>
            <a:r>
              <a:rPr lang="en-US" sz="2422">
                <a:solidFill>
                  <a:srgbClr val="FFFFFF"/>
                </a:solidFill>
                <a:latin typeface="Klavika Light"/>
                <a:ea typeface="Klavika Light"/>
                <a:cs typeface="Klavika Light"/>
                <a:sym typeface="Klavika Light"/>
              </a:rPr>
              <a:t>Elering on käivitanud aastateks 2025 kuni 2030 kriisivalmiduse investeeringute programmi, kogumahuga ca 225 M/EUR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9984595" y="4785117"/>
            <a:ext cx="5223790" cy="478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09"/>
              </a:lnSpc>
            </a:pPr>
            <a:r>
              <a:rPr lang="en-US" sz="2999" b="true">
                <a:solidFill>
                  <a:srgbClr val="FFFFFF"/>
                </a:solidFill>
                <a:latin typeface="Klavika Bold"/>
                <a:ea typeface="Klavika Bold"/>
                <a:cs typeface="Klavika Bold"/>
                <a:sym typeface="Klavika Bold"/>
              </a:rPr>
              <a:t>Lahendus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DAG3Qr39ALU</dc:identifier>
  <dcterms:modified xsi:type="dcterms:W3CDTF">2011-08-01T06:04:30Z</dcterms:modified>
  <cp:revision>1</cp:revision>
  <dc:title>Varustuskindluse konverentsi slaidid</dc:title>
</cp:coreProperties>
</file>